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4" r:id="rId7"/>
    <p:sldId id="266" r:id="rId8"/>
  </p:sldIdLst>
  <p:sldSz cx="10693400" cy="7562850"/>
  <p:notesSz cx="10693400" cy="756285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428"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95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950" b="1" i="0">
                <a:solidFill>
                  <a:schemeClr val="bg1"/>
                </a:solidFill>
                <a:latin typeface="Arial"/>
                <a:cs typeface="Arial"/>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95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431989"/>
            <a:ext cx="10310685" cy="6873702"/>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508222" y="396148"/>
            <a:ext cx="3647440" cy="935990"/>
          </a:xfrm>
          <a:prstGeom prst="rect">
            <a:avLst/>
          </a:prstGeom>
        </p:spPr>
        <p:txBody>
          <a:bodyPr wrap="square" lIns="0" tIns="0" rIns="0" bIns="0">
            <a:spAutoFit/>
          </a:bodyPr>
          <a:lstStyle>
            <a:lvl1pPr>
              <a:defRPr sz="5950" b="1" i="0">
                <a:solidFill>
                  <a:schemeClr val="bg1"/>
                </a:solidFill>
                <a:latin typeface="Arial"/>
                <a:cs typeface="Arial"/>
              </a:defRPr>
            </a:lvl1pPr>
          </a:lstStyle>
          <a:p>
            <a:endParaRPr/>
          </a:p>
        </p:txBody>
      </p:sp>
      <p:sp>
        <p:nvSpPr>
          <p:cNvPr id="3" name="Holder 3"/>
          <p:cNvSpPr>
            <a:spLocks noGrp="1"/>
          </p:cNvSpPr>
          <p:nvPr>
            <p:ph type="body" idx="1"/>
          </p:nvPr>
        </p:nvSpPr>
        <p:spPr>
          <a:xfrm>
            <a:off x="655119" y="2654414"/>
            <a:ext cx="9383161" cy="325374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10/14/2022</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7.png"/><Relationship Id="rId18" Type="http://schemas.openxmlformats.org/officeDocument/2006/relationships/image" Target="../media/image32.png"/><Relationship Id="rId3" Type="http://schemas.openxmlformats.org/officeDocument/2006/relationships/image" Target="../media/image17.png"/><Relationship Id="rId21" Type="http://schemas.openxmlformats.org/officeDocument/2006/relationships/image" Target="../media/image35.png"/><Relationship Id="rId7" Type="http://schemas.openxmlformats.org/officeDocument/2006/relationships/image" Target="../media/image21.png"/><Relationship Id="rId12" Type="http://schemas.openxmlformats.org/officeDocument/2006/relationships/image" Target="../media/image26.png"/><Relationship Id="rId17" Type="http://schemas.openxmlformats.org/officeDocument/2006/relationships/image" Target="../media/image31.png"/><Relationship Id="rId2" Type="http://schemas.openxmlformats.org/officeDocument/2006/relationships/image" Target="../media/image16.jpg"/><Relationship Id="rId16" Type="http://schemas.openxmlformats.org/officeDocument/2006/relationships/image" Target="../media/image30.png"/><Relationship Id="rId20" Type="http://schemas.openxmlformats.org/officeDocument/2006/relationships/image" Target="../media/image34.png"/><Relationship Id="rId1" Type="http://schemas.openxmlformats.org/officeDocument/2006/relationships/slideLayout" Target="../slideLayouts/slideLayout2.xml"/><Relationship Id="rId6" Type="http://schemas.openxmlformats.org/officeDocument/2006/relationships/image" Target="../media/image20.png"/><Relationship Id="rId11" Type="http://schemas.openxmlformats.org/officeDocument/2006/relationships/image" Target="../media/image25.png"/><Relationship Id="rId24" Type="http://schemas.openxmlformats.org/officeDocument/2006/relationships/image" Target="../media/image38.png"/><Relationship Id="rId5" Type="http://schemas.openxmlformats.org/officeDocument/2006/relationships/image" Target="../media/image19.png"/><Relationship Id="rId15" Type="http://schemas.openxmlformats.org/officeDocument/2006/relationships/image" Target="../media/image29.png"/><Relationship Id="rId23" Type="http://schemas.openxmlformats.org/officeDocument/2006/relationships/image" Target="../media/image37.png"/><Relationship Id="rId10" Type="http://schemas.openxmlformats.org/officeDocument/2006/relationships/image" Target="../media/image24.png"/><Relationship Id="rId19" Type="http://schemas.openxmlformats.org/officeDocument/2006/relationships/image" Target="../media/image33.png"/><Relationship Id="rId4" Type="http://schemas.openxmlformats.org/officeDocument/2006/relationships/image" Target="../media/image18.png"/><Relationship Id="rId9" Type="http://schemas.openxmlformats.org/officeDocument/2006/relationships/image" Target="../media/image23.png"/><Relationship Id="rId14" Type="http://schemas.openxmlformats.org/officeDocument/2006/relationships/image" Target="../media/image28.png"/><Relationship Id="rId22" Type="http://schemas.openxmlformats.org/officeDocument/2006/relationships/image" Target="../media/image3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10692130" cy="7560309"/>
            <a:chOff x="0" y="0"/>
            <a:chExt cx="10692130" cy="7560309"/>
          </a:xfrm>
        </p:grpSpPr>
        <p:sp>
          <p:nvSpPr>
            <p:cNvPr id="3" name="object 3"/>
            <p:cNvSpPr/>
            <p:nvPr/>
          </p:nvSpPr>
          <p:spPr>
            <a:xfrm>
              <a:off x="0" y="0"/>
              <a:ext cx="10691621" cy="7559801"/>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0" y="4219193"/>
              <a:ext cx="10691622" cy="848867"/>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447927" y="2531515"/>
              <a:ext cx="5354907" cy="1230858"/>
            </a:xfrm>
            <a:prstGeom prst="rect">
              <a:avLst/>
            </a:prstGeom>
            <a:blipFill>
              <a:blip r:embed="rId4" cstate="print"/>
              <a:stretch>
                <a:fillRect/>
              </a:stretch>
            </a:blipFill>
          </p:spPr>
          <p:txBody>
            <a:bodyPr wrap="square" lIns="0" tIns="0" rIns="0" bIns="0" rtlCol="0"/>
            <a:lstStyle/>
            <a:p>
              <a:endParaRPr/>
            </a:p>
          </p:txBody>
        </p:sp>
      </p:grpSp>
      <p:sp>
        <p:nvSpPr>
          <p:cNvPr id="6" name="object 6"/>
          <p:cNvSpPr txBox="1"/>
          <p:nvPr/>
        </p:nvSpPr>
        <p:spPr>
          <a:xfrm>
            <a:off x="8782024" y="5181765"/>
            <a:ext cx="947419" cy="259045"/>
          </a:xfrm>
          <a:prstGeom prst="rect">
            <a:avLst/>
          </a:prstGeom>
        </p:spPr>
        <p:txBody>
          <a:bodyPr vert="horz" wrap="square" lIns="0" tIns="12700" rIns="0" bIns="0" rtlCol="0">
            <a:spAutoFit/>
          </a:bodyPr>
          <a:lstStyle/>
          <a:p>
            <a:pPr marL="12700">
              <a:lnSpc>
                <a:spcPct val="100000"/>
              </a:lnSpc>
              <a:spcBef>
                <a:spcPts val="100"/>
              </a:spcBef>
            </a:pPr>
            <a:r>
              <a:rPr lang="tr-TR" sz="1600" i="1" spc="-110" dirty="0" smtClean="0">
                <a:solidFill>
                  <a:srgbClr val="FFFFFF"/>
                </a:solidFill>
                <a:latin typeface="Trebuchet MS"/>
                <a:cs typeface="Trebuchet MS"/>
              </a:rPr>
              <a:t>Ekim’22</a:t>
            </a:r>
            <a:endParaRPr sz="1600" dirty="0">
              <a:latin typeface="Trebuchet MS"/>
              <a:cs typeface="Trebuchet MS"/>
            </a:endParaRPr>
          </a:p>
        </p:txBody>
      </p:sp>
      <p:sp>
        <p:nvSpPr>
          <p:cNvPr id="7" name="object 7"/>
          <p:cNvSpPr txBox="1"/>
          <p:nvPr/>
        </p:nvSpPr>
        <p:spPr>
          <a:xfrm>
            <a:off x="4650676" y="6977334"/>
            <a:ext cx="5078095" cy="345440"/>
          </a:xfrm>
          <a:prstGeom prst="rect">
            <a:avLst/>
          </a:prstGeom>
        </p:spPr>
        <p:txBody>
          <a:bodyPr vert="horz" wrap="square" lIns="0" tIns="12700" rIns="0" bIns="0" rtlCol="0">
            <a:spAutoFit/>
          </a:bodyPr>
          <a:lstStyle/>
          <a:p>
            <a:pPr marL="12700">
              <a:lnSpc>
                <a:spcPct val="100000"/>
              </a:lnSpc>
              <a:spcBef>
                <a:spcPts val="100"/>
              </a:spcBef>
            </a:pPr>
            <a:r>
              <a:rPr sz="2100" spc="-325" dirty="0">
                <a:solidFill>
                  <a:srgbClr val="FFFFFF"/>
                </a:solidFill>
                <a:latin typeface="Arial"/>
                <a:cs typeface="Arial"/>
              </a:rPr>
              <a:t>TÜRKKEP </a:t>
            </a:r>
            <a:r>
              <a:rPr sz="2100" spc="-130" dirty="0">
                <a:solidFill>
                  <a:srgbClr val="FFFFFF"/>
                </a:solidFill>
                <a:latin typeface="Arial"/>
                <a:cs typeface="Arial"/>
              </a:rPr>
              <a:t>Kayıtlı </a:t>
            </a:r>
            <a:r>
              <a:rPr sz="2100" spc="-90" dirty="0">
                <a:solidFill>
                  <a:srgbClr val="FFFFFF"/>
                </a:solidFill>
                <a:latin typeface="Arial"/>
                <a:cs typeface="Arial"/>
              </a:rPr>
              <a:t>Elektronik </a:t>
            </a:r>
            <a:r>
              <a:rPr sz="2100" spc="-170" dirty="0">
                <a:solidFill>
                  <a:srgbClr val="FFFFFF"/>
                </a:solidFill>
                <a:latin typeface="Arial"/>
                <a:cs typeface="Arial"/>
              </a:rPr>
              <a:t>Posta </a:t>
            </a:r>
            <a:r>
              <a:rPr sz="2100" spc="-70" dirty="0">
                <a:solidFill>
                  <a:srgbClr val="FFFFFF"/>
                </a:solidFill>
                <a:latin typeface="Arial"/>
                <a:cs typeface="Arial"/>
              </a:rPr>
              <a:t>Hizmetleri</a:t>
            </a:r>
            <a:r>
              <a:rPr sz="2100" spc="-90" dirty="0">
                <a:solidFill>
                  <a:srgbClr val="FFFFFF"/>
                </a:solidFill>
                <a:latin typeface="Arial"/>
                <a:cs typeface="Arial"/>
              </a:rPr>
              <a:t> </a:t>
            </a:r>
            <a:r>
              <a:rPr sz="2100" spc="-204" dirty="0">
                <a:solidFill>
                  <a:srgbClr val="FFFFFF"/>
                </a:solidFill>
                <a:latin typeface="Arial"/>
                <a:cs typeface="Arial"/>
              </a:rPr>
              <a:t>A.Ş.</a:t>
            </a:r>
            <a:endParaRPr sz="2100">
              <a:latin typeface="Arial"/>
              <a:cs typeface="Arial"/>
            </a:endParaRPr>
          </a:p>
        </p:txBody>
      </p:sp>
      <p:sp>
        <p:nvSpPr>
          <p:cNvPr id="8" name="object 8"/>
          <p:cNvSpPr txBox="1"/>
          <p:nvPr/>
        </p:nvSpPr>
        <p:spPr>
          <a:xfrm>
            <a:off x="1114552" y="4358563"/>
            <a:ext cx="8616315" cy="504625"/>
          </a:xfrm>
          <a:prstGeom prst="rect">
            <a:avLst/>
          </a:prstGeom>
        </p:spPr>
        <p:txBody>
          <a:bodyPr vert="horz" wrap="square" lIns="0" tIns="12065" rIns="0" bIns="0" rtlCol="0">
            <a:spAutoFit/>
          </a:bodyPr>
          <a:lstStyle/>
          <a:p>
            <a:pPr marL="12700">
              <a:lnSpc>
                <a:spcPct val="100000"/>
              </a:lnSpc>
              <a:spcBef>
                <a:spcPts val="95"/>
              </a:spcBef>
            </a:pPr>
            <a:r>
              <a:rPr sz="3200" spc="-245" dirty="0" err="1">
                <a:solidFill>
                  <a:srgbClr val="FF0000"/>
                </a:solidFill>
                <a:latin typeface="Arial"/>
                <a:cs typeface="Arial"/>
              </a:rPr>
              <a:t>e</a:t>
            </a:r>
            <a:r>
              <a:rPr sz="3200" spc="-245" dirty="0" err="1">
                <a:solidFill>
                  <a:srgbClr val="FF0000"/>
                </a:solidFill>
                <a:latin typeface="Trebuchet MS"/>
                <a:cs typeface="Trebuchet MS"/>
              </a:rPr>
              <a:t>-</a:t>
            </a:r>
            <a:r>
              <a:rPr sz="3200" spc="-245" dirty="0" err="1">
                <a:solidFill>
                  <a:srgbClr val="FF0000"/>
                </a:solidFill>
                <a:latin typeface="Arial"/>
                <a:cs typeface="Arial"/>
              </a:rPr>
              <a:t>İmza</a:t>
            </a:r>
            <a:r>
              <a:rPr sz="3200" spc="-245" dirty="0">
                <a:solidFill>
                  <a:srgbClr val="FF0000"/>
                </a:solidFill>
                <a:latin typeface="Arial"/>
                <a:cs typeface="Arial"/>
              </a:rPr>
              <a:t> </a:t>
            </a:r>
            <a:r>
              <a:rPr lang="tr-TR" sz="3200" spc="-310" dirty="0" smtClean="0">
                <a:solidFill>
                  <a:srgbClr val="FF0000"/>
                </a:solidFill>
                <a:latin typeface="Arial"/>
                <a:cs typeface="Arial"/>
              </a:rPr>
              <a:t>Sürücü Güncellenmesi </a:t>
            </a:r>
            <a:r>
              <a:rPr sz="3200" spc="-204" dirty="0" smtClean="0">
                <a:solidFill>
                  <a:srgbClr val="FF0000"/>
                </a:solidFill>
                <a:latin typeface="Arial"/>
                <a:cs typeface="Arial"/>
              </a:rPr>
              <a:t>(Windows</a:t>
            </a:r>
            <a:r>
              <a:rPr sz="3200" spc="-204" dirty="0" smtClean="0">
                <a:solidFill>
                  <a:srgbClr val="FF0000"/>
                </a:solidFill>
                <a:latin typeface="Trebuchet MS"/>
                <a:cs typeface="Trebuchet MS"/>
              </a:rPr>
              <a:t>-</a:t>
            </a:r>
            <a:r>
              <a:rPr sz="3200" spc="-204" dirty="0" err="1" smtClean="0">
                <a:solidFill>
                  <a:srgbClr val="FF0000"/>
                </a:solidFill>
                <a:latin typeface="Arial"/>
                <a:cs typeface="Arial"/>
              </a:rPr>
              <a:t>SafeNet</a:t>
            </a:r>
            <a:r>
              <a:rPr sz="3200" spc="-204" dirty="0">
                <a:solidFill>
                  <a:srgbClr val="FF0000"/>
                </a:solidFill>
                <a:latin typeface="Arial"/>
                <a:cs typeface="Arial"/>
              </a:rPr>
              <a:t>)</a:t>
            </a:r>
            <a:endParaRPr sz="320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07037" y="274378"/>
            <a:ext cx="5013325" cy="289823"/>
          </a:xfrm>
          <a:prstGeom prst="rect">
            <a:avLst/>
          </a:prstGeom>
        </p:spPr>
        <p:txBody>
          <a:bodyPr vert="horz" wrap="square" lIns="0" tIns="12700" rIns="0" bIns="0" rtlCol="0">
            <a:spAutoFit/>
          </a:bodyPr>
          <a:lstStyle/>
          <a:p>
            <a:pPr marL="12700">
              <a:lnSpc>
                <a:spcPct val="100000"/>
              </a:lnSpc>
              <a:spcBef>
                <a:spcPts val="100"/>
              </a:spcBef>
            </a:pPr>
            <a:r>
              <a:rPr lang="tr-TR" spc="-120" dirty="0" err="1">
                <a:solidFill>
                  <a:srgbClr val="FF0000"/>
                </a:solidFill>
                <a:latin typeface="Arial"/>
                <a:cs typeface="Arial"/>
              </a:rPr>
              <a:t>e-İmza</a:t>
            </a:r>
            <a:r>
              <a:rPr lang="tr-TR" spc="-120" dirty="0">
                <a:solidFill>
                  <a:srgbClr val="FF0000"/>
                </a:solidFill>
                <a:latin typeface="Arial"/>
                <a:cs typeface="Arial"/>
              </a:rPr>
              <a:t> Sürücü Güncellenmesi (Windows-</a:t>
            </a:r>
            <a:r>
              <a:rPr lang="tr-TR" spc="-120" dirty="0" err="1">
                <a:solidFill>
                  <a:srgbClr val="FF0000"/>
                </a:solidFill>
                <a:latin typeface="Arial"/>
                <a:cs typeface="Arial"/>
              </a:rPr>
              <a:t>Safenet</a:t>
            </a:r>
            <a:r>
              <a:rPr lang="tr-TR" spc="-120" dirty="0" smtClean="0">
                <a:solidFill>
                  <a:srgbClr val="FF0000"/>
                </a:solidFill>
                <a:latin typeface="Arial"/>
                <a:cs typeface="Arial"/>
              </a:rPr>
              <a:t>)</a:t>
            </a:r>
            <a:endParaRPr sz="1800" dirty="0">
              <a:latin typeface="Arial"/>
              <a:cs typeface="Arial"/>
            </a:endParaRPr>
          </a:p>
        </p:txBody>
      </p:sp>
      <p:sp>
        <p:nvSpPr>
          <p:cNvPr id="3" name="object 3"/>
          <p:cNvSpPr/>
          <p:nvPr/>
        </p:nvSpPr>
        <p:spPr>
          <a:xfrm>
            <a:off x="0" y="834390"/>
            <a:ext cx="10692130" cy="645160"/>
          </a:xfrm>
          <a:custGeom>
            <a:avLst/>
            <a:gdLst/>
            <a:ahLst/>
            <a:cxnLst/>
            <a:rect l="l" t="t" r="r" b="b"/>
            <a:pathLst>
              <a:path w="10692130" h="645160">
                <a:moveTo>
                  <a:pt x="10691622" y="0"/>
                </a:moveTo>
                <a:lnTo>
                  <a:pt x="0" y="0"/>
                </a:lnTo>
                <a:lnTo>
                  <a:pt x="0" y="644652"/>
                </a:lnTo>
                <a:lnTo>
                  <a:pt x="10691622" y="644652"/>
                </a:lnTo>
                <a:lnTo>
                  <a:pt x="10691622" y="0"/>
                </a:lnTo>
                <a:close/>
              </a:path>
            </a:pathLst>
          </a:custGeom>
          <a:solidFill>
            <a:srgbClr val="EB1F27"/>
          </a:solidFill>
        </p:spPr>
        <p:txBody>
          <a:bodyPr wrap="square" lIns="0" tIns="0" rIns="0" bIns="0" rtlCol="0"/>
          <a:lstStyle/>
          <a:p>
            <a:endParaRPr/>
          </a:p>
        </p:txBody>
      </p:sp>
      <p:sp>
        <p:nvSpPr>
          <p:cNvPr id="4" name="object 4"/>
          <p:cNvSpPr txBox="1">
            <a:spLocks noGrp="1"/>
          </p:cNvSpPr>
          <p:nvPr>
            <p:ph type="title"/>
          </p:nvPr>
        </p:nvSpPr>
        <p:spPr>
          <a:xfrm>
            <a:off x="467357" y="895451"/>
            <a:ext cx="8844915" cy="513080"/>
          </a:xfrm>
          <a:prstGeom prst="rect">
            <a:avLst/>
          </a:prstGeom>
        </p:spPr>
        <p:txBody>
          <a:bodyPr vert="horz" wrap="square" lIns="0" tIns="12065" rIns="0" bIns="0" rtlCol="0">
            <a:spAutoFit/>
          </a:bodyPr>
          <a:lstStyle/>
          <a:p>
            <a:pPr marL="12700">
              <a:lnSpc>
                <a:spcPct val="100000"/>
              </a:lnSpc>
              <a:spcBef>
                <a:spcPts val="95"/>
              </a:spcBef>
            </a:pPr>
            <a:r>
              <a:rPr sz="3200" b="0" spc="-145" dirty="0" err="1">
                <a:latin typeface="Carlito"/>
                <a:cs typeface="Carlito"/>
              </a:rPr>
              <a:t>e-</a:t>
            </a:r>
            <a:r>
              <a:rPr sz="3200" b="0" spc="-145" dirty="0" err="1">
                <a:latin typeface="Arial"/>
                <a:cs typeface="Arial"/>
              </a:rPr>
              <a:t>İmza</a:t>
            </a:r>
            <a:r>
              <a:rPr sz="3200" b="0" spc="-145" dirty="0">
                <a:latin typeface="Arial"/>
                <a:cs typeface="Arial"/>
              </a:rPr>
              <a:t> </a:t>
            </a:r>
            <a:r>
              <a:rPr lang="tr-TR" sz="3200" b="0" spc="-275" dirty="0" smtClean="0">
                <a:latin typeface="Arial"/>
                <a:cs typeface="Arial"/>
              </a:rPr>
              <a:t>Sürücü Güncellenmesi </a:t>
            </a:r>
            <a:r>
              <a:rPr sz="3200" b="0" spc="-140" dirty="0" smtClean="0">
                <a:latin typeface="Arial"/>
                <a:cs typeface="Arial"/>
              </a:rPr>
              <a:t>(Windows</a:t>
            </a:r>
            <a:r>
              <a:rPr sz="3200" b="0" spc="-140" dirty="0" smtClean="0">
                <a:latin typeface="Carlito"/>
                <a:cs typeface="Carlito"/>
              </a:rPr>
              <a:t>-</a:t>
            </a:r>
            <a:r>
              <a:rPr sz="3200" b="0" spc="-140" dirty="0" err="1" smtClean="0">
                <a:latin typeface="Arial"/>
                <a:cs typeface="Arial"/>
              </a:rPr>
              <a:t>Safenet</a:t>
            </a:r>
            <a:r>
              <a:rPr sz="3200" b="0" spc="-140" dirty="0">
                <a:latin typeface="Arial"/>
                <a:cs typeface="Arial"/>
              </a:rPr>
              <a:t>)</a:t>
            </a:r>
            <a:endParaRPr sz="3200" dirty="0">
              <a:latin typeface="Arial"/>
              <a:cs typeface="Arial"/>
            </a:endParaRPr>
          </a:p>
        </p:txBody>
      </p:sp>
      <p:sp>
        <p:nvSpPr>
          <p:cNvPr id="5" name="object 5"/>
          <p:cNvSpPr txBox="1"/>
          <p:nvPr/>
        </p:nvSpPr>
        <p:spPr>
          <a:xfrm>
            <a:off x="241300" y="1787204"/>
            <a:ext cx="4041142" cy="5245026"/>
          </a:xfrm>
          <a:prstGeom prst="rect">
            <a:avLst/>
          </a:prstGeom>
        </p:spPr>
        <p:txBody>
          <a:bodyPr vert="horz" wrap="square" lIns="0" tIns="12700" rIns="0" bIns="0" rtlCol="0">
            <a:spAutoFit/>
          </a:bodyPr>
          <a:lstStyle/>
          <a:p>
            <a:pPr lvl="0"/>
            <a:r>
              <a:rPr lang="tr-TR" sz="2000" spc="-105" dirty="0" err="1" smtClean="0">
                <a:latin typeface="Carlito"/>
                <a:cs typeface="Carlito"/>
              </a:rPr>
              <a:t>Safenet</a:t>
            </a:r>
            <a:r>
              <a:rPr lang="tr-TR" sz="2000" spc="-105" dirty="0" smtClean="0">
                <a:latin typeface="Carlito"/>
                <a:cs typeface="Carlito"/>
              </a:rPr>
              <a:t> </a:t>
            </a:r>
            <a:r>
              <a:rPr lang="tr-TR" sz="2000" spc="-105" dirty="0">
                <a:latin typeface="Carlito"/>
                <a:cs typeface="Carlito"/>
              </a:rPr>
              <a:t>içerisinde e-imzayı görmediği zaman ekran </a:t>
            </a:r>
            <a:r>
              <a:rPr lang="tr-TR" sz="2000" spc="-105" dirty="0" smtClean="0">
                <a:latin typeface="Carlito"/>
                <a:cs typeface="Carlito"/>
              </a:rPr>
              <a:t>yanda ki </a:t>
            </a:r>
            <a:r>
              <a:rPr lang="tr-TR" sz="2000" spc="-105" dirty="0">
                <a:latin typeface="Carlito"/>
                <a:cs typeface="Carlito"/>
              </a:rPr>
              <a:t>gibi olmaktadır</a:t>
            </a:r>
            <a:r>
              <a:rPr lang="tr-TR" sz="2000" spc="-105" dirty="0" smtClean="0">
                <a:latin typeface="Carlito"/>
                <a:cs typeface="Carlito"/>
              </a:rPr>
              <a:t>. </a:t>
            </a:r>
            <a:r>
              <a:rPr lang="tr-TR" sz="2000" spc="-105" dirty="0">
                <a:latin typeface="Carlito"/>
                <a:cs typeface="Carlito"/>
              </a:rPr>
              <a:t>Bu şekilde görüyorsanız yapmanız gereken işlemler</a:t>
            </a:r>
            <a:r>
              <a:rPr lang="tr-TR" sz="2000" spc="-105" dirty="0" smtClean="0">
                <a:latin typeface="Carlito"/>
                <a:cs typeface="Carlito"/>
              </a:rPr>
              <a:t>;</a:t>
            </a:r>
          </a:p>
          <a:p>
            <a:pPr lvl="0"/>
            <a:endParaRPr lang="tr-TR" sz="2000" spc="-105" dirty="0" smtClean="0">
              <a:latin typeface="Carlito"/>
              <a:cs typeface="Carlito"/>
            </a:endParaRPr>
          </a:p>
          <a:p>
            <a:pPr lvl="0"/>
            <a:endParaRPr lang="tr-TR" sz="2000" spc="-105" dirty="0" smtClean="0">
              <a:latin typeface="Carlito"/>
              <a:cs typeface="Carlito"/>
            </a:endParaRPr>
          </a:p>
          <a:p>
            <a:pPr lvl="0"/>
            <a:endParaRPr lang="tr-TR" sz="2000" spc="-105" dirty="0">
              <a:latin typeface="Carlito"/>
              <a:cs typeface="Carlito"/>
            </a:endParaRPr>
          </a:p>
          <a:p>
            <a:r>
              <a:rPr lang="tr-TR" sz="2000" spc="-105" dirty="0">
                <a:latin typeface="Carlito"/>
                <a:cs typeface="Carlito"/>
              </a:rPr>
              <a:t>Bilgisayarım simgesine sağ ile tıklanır ve yönet denir.</a:t>
            </a:r>
          </a:p>
          <a:p>
            <a:r>
              <a:rPr lang="tr-TR" sz="2000" spc="-105" dirty="0">
                <a:latin typeface="Carlito"/>
                <a:cs typeface="Carlito"/>
              </a:rPr>
              <a:t>Aygıt yöneticisinden Evrensel Seri Veri Yolu ve Akıllı Kart okuyucuları bölümü kontrol edilir. Burada USB TOKEN(Sarı ÜNLEM) şeklinde gözüküyorsa güncelleme yapılması gerekmektedir.</a:t>
            </a:r>
          </a:p>
          <a:p>
            <a:endParaRPr lang="tr-TR" sz="2000" spc="-105" dirty="0">
              <a:latin typeface="Carlito"/>
              <a:cs typeface="Carlito"/>
            </a:endParaRPr>
          </a:p>
          <a:p>
            <a:pPr lvl="0"/>
            <a:endParaRPr lang="tr-TR" sz="2000" spc="-105" dirty="0">
              <a:latin typeface="Carlito"/>
              <a:cs typeface="Carlito"/>
            </a:endParaRPr>
          </a:p>
          <a:p>
            <a:pPr lvl="0"/>
            <a:endParaRPr lang="tr-TR" sz="2000" spc="-105" dirty="0">
              <a:latin typeface="Carlito"/>
              <a:cs typeface="Carlito"/>
            </a:endParaRPr>
          </a:p>
        </p:txBody>
      </p:sp>
      <p:pic>
        <p:nvPicPr>
          <p:cNvPr id="7" name="Resim 6"/>
          <p:cNvPicPr/>
          <p:nvPr/>
        </p:nvPicPr>
        <p:blipFill>
          <a:blip r:embed="rId2">
            <a:extLst>
              <a:ext uri="{28A0092B-C50C-407E-A947-70E740481C1C}">
                <a14:useLocalDpi xmlns:a14="http://schemas.microsoft.com/office/drawing/2010/main" val="0"/>
              </a:ext>
            </a:extLst>
          </a:blip>
          <a:srcRect/>
          <a:stretch>
            <a:fillRect/>
          </a:stretch>
        </p:blipFill>
        <p:spPr bwMode="auto">
          <a:xfrm>
            <a:off x="4889814" y="1652270"/>
            <a:ext cx="5334635" cy="1950720"/>
          </a:xfrm>
          <a:prstGeom prst="rect">
            <a:avLst/>
          </a:prstGeom>
          <a:noFill/>
          <a:ln>
            <a:noFill/>
          </a:ln>
        </p:spPr>
      </p:pic>
      <p:sp>
        <p:nvSpPr>
          <p:cNvPr id="8" name="Sağ Ok 7"/>
          <p:cNvSpPr/>
          <p:nvPr/>
        </p:nvSpPr>
        <p:spPr>
          <a:xfrm>
            <a:off x="4279900" y="2028825"/>
            <a:ext cx="584327" cy="381000"/>
          </a:xfrm>
          <a:prstGeom prst="rightArrow">
            <a:avLst>
              <a:gd name="adj1" fmla="val 50000"/>
              <a:gd name="adj2" fmla="val 4837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9" name="Resim 8"/>
          <p:cNvPicPr/>
          <p:nvPr/>
        </p:nvPicPr>
        <p:blipFill>
          <a:blip r:embed="rId3">
            <a:extLst>
              <a:ext uri="{28A0092B-C50C-407E-A947-70E740481C1C}">
                <a14:useLocalDpi xmlns:a14="http://schemas.microsoft.com/office/drawing/2010/main" val="0"/>
              </a:ext>
            </a:extLst>
          </a:blip>
          <a:srcRect/>
          <a:stretch>
            <a:fillRect/>
          </a:stretch>
        </p:blipFill>
        <p:spPr bwMode="auto">
          <a:xfrm>
            <a:off x="5041900" y="3737924"/>
            <a:ext cx="1612265" cy="3264535"/>
          </a:xfrm>
          <a:prstGeom prst="rect">
            <a:avLst/>
          </a:prstGeom>
          <a:noFill/>
          <a:ln>
            <a:noFill/>
          </a:ln>
        </p:spPr>
      </p:pic>
      <p:pic>
        <p:nvPicPr>
          <p:cNvPr id="10" name="Resim 9"/>
          <p:cNvPicPr/>
          <p:nvPr/>
        </p:nvPicPr>
        <p:blipFill>
          <a:blip r:embed="rId4">
            <a:extLst>
              <a:ext uri="{28A0092B-C50C-407E-A947-70E740481C1C}">
                <a14:useLocalDpi xmlns:a14="http://schemas.microsoft.com/office/drawing/2010/main" val="0"/>
              </a:ext>
            </a:extLst>
          </a:blip>
          <a:srcRect/>
          <a:stretch>
            <a:fillRect/>
          </a:stretch>
        </p:blipFill>
        <p:spPr bwMode="auto">
          <a:xfrm>
            <a:off x="6654165" y="3737924"/>
            <a:ext cx="3296920" cy="3264535"/>
          </a:xfrm>
          <a:prstGeom prst="rect">
            <a:avLst/>
          </a:prstGeom>
          <a:noFill/>
          <a:ln>
            <a:noFill/>
          </a:ln>
        </p:spPr>
      </p:pic>
      <p:sp>
        <p:nvSpPr>
          <p:cNvPr id="13" name="Sağ Ok 12"/>
          <p:cNvSpPr/>
          <p:nvPr/>
        </p:nvSpPr>
        <p:spPr>
          <a:xfrm>
            <a:off x="7785100" y="6753225"/>
            <a:ext cx="228600" cy="762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622300" y="885825"/>
            <a:ext cx="8714105" cy="1243289"/>
          </a:xfrm>
          <a:prstGeom prst="rect">
            <a:avLst/>
          </a:prstGeom>
        </p:spPr>
        <p:txBody>
          <a:bodyPr vert="horz" wrap="square" lIns="0" tIns="12065" rIns="0" bIns="0" rtlCol="0">
            <a:spAutoFit/>
          </a:bodyPr>
          <a:lstStyle/>
          <a:p>
            <a:pPr marL="12700">
              <a:lnSpc>
                <a:spcPct val="100000"/>
              </a:lnSpc>
              <a:spcBef>
                <a:spcPts val="95"/>
              </a:spcBef>
            </a:pPr>
            <a:r>
              <a:rPr lang="tr-TR" sz="2000" b="0" spc="-110" dirty="0" smtClean="0">
                <a:solidFill>
                  <a:srgbClr val="000000"/>
                </a:solidFill>
              </a:rPr>
              <a:t>Buradan </a:t>
            </a:r>
            <a:r>
              <a:rPr lang="tr-TR" sz="2000" b="0" spc="-110" dirty="0">
                <a:solidFill>
                  <a:srgbClr val="000000"/>
                </a:solidFill>
              </a:rPr>
              <a:t>USB </a:t>
            </a:r>
            <a:r>
              <a:rPr lang="tr-TR" sz="2000" b="0" spc="-110" dirty="0" err="1">
                <a:solidFill>
                  <a:srgbClr val="000000"/>
                </a:solidFill>
              </a:rPr>
              <a:t>Token</a:t>
            </a:r>
            <a:r>
              <a:rPr lang="tr-TR" sz="2000" b="0" spc="-110" dirty="0">
                <a:solidFill>
                  <a:srgbClr val="000000"/>
                </a:solidFill>
              </a:rPr>
              <a:t> </a:t>
            </a:r>
            <a:r>
              <a:rPr lang="tr-TR" sz="2000" b="0" spc="-105" dirty="0">
                <a:solidFill>
                  <a:srgbClr val="000000"/>
                </a:solidFill>
              </a:rPr>
              <a:t>yazan bölüm </a:t>
            </a:r>
            <a:r>
              <a:rPr lang="tr-TR" sz="2000" b="0" spc="-105" dirty="0" err="1">
                <a:solidFill>
                  <a:srgbClr val="000000"/>
                </a:solidFill>
              </a:rPr>
              <a:t>e-imza</a:t>
            </a:r>
            <a:r>
              <a:rPr lang="tr-TR" sz="2000" b="0" spc="-105" dirty="0">
                <a:solidFill>
                  <a:srgbClr val="000000"/>
                </a:solidFill>
              </a:rPr>
              <a:t> </a:t>
            </a:r>
            <a:r>
              <a:rPr lang="tr-TR" sz="2000" b="0" spc="-105" dirty="0" err="1">
                <a:solidFill>
                  <a:srgbClr val="000000"/>
                </a:solidFill>
              </a:rPr>
              <a:t>usbmizin</a:t>
            </a:r>
            <a:r>
              <a:rPr lang="tr-TR" sz="2000" b="0" spc="-105" dirty="0">
                <a:solidFill>
                  <a:srgbClr val="000000"/>
                </a:solidFill>
              </a:rPr>
              <a:t> ilgili </a:t>
            </a:r>
            <a:r>
              <a:rPr lang="tr-TR" sz="2000" b="0" spc="-105" dirty="0" err="1">
                <a:solidFill>
                  <a:srgbClr val="000000"/>
                </a:solidFill>
              </a:rPr>
              <a:t>driverı</a:t>
            </a:r>
            <a:r>
              <a:rPr lang="tr-TR" sz="2000" b="0" spc="-105" dirty="0">
                <a:solidFill>
                  <a:srgbClr val="000000"/>
                </a:solidFill>
              </a:rPr>
              <a:t> olmaktadır. Burada ki alanda </a:t>
            </a:r>
            <a:r>
              <a:rPr lang="tr-TR" sz="2000" b="0" spc="-105" dirty="0" err="1">
                <a:solidFill>
                  <a:srgbClr val="000000"/>
                </a:solidFill>
              </a:rPr>
              <a:t>Token</a:t>
            </a:r>
            <a:r>
              <a:rPr lang="tr-TR" sz="2000" b="0" spc="-105" dirty="0">
                <a:solidFill>
                  <a:srgbClr val="000000"/>
                </a:solidFill>
              </a:rPr>
              <a:t> JC </a:t>
            </a:r>
            <a:r>
              <a:rPr lang="tr-TR" sz="2000" b="0" spc="-105" dirty="0" err="1">
                <a:solidFill>
                  <a:srgbClr val="000000"/>
                </a:solidFill>
              </a:rPr>
              <a:t>olarakta</a:t>
            </a:r>
            <a:r>
              <a:rPr lang="tr-TR" sz="2000" b="0" spc="-105" dirty="0">
                <a:solidFill>
                  <a:srgbClr val="000000"/>
                </a:solidFill>
              </a:rPr>
              <a:t> bilgisayarlara göre değişiklik gösterdiği  için bu şekilde de görebiliriz. Üzerine sağ tıklayarak </a:t>
            </a:r>
            <a:r>
              <a:rPr lang="tr-TR" sz="2000" b="0" spc="-105" dirty="0">
                <a:solidFill>
                  <a:srgbClr val="FF0000"/>
                </a:solidFill>
              </a:rPr>
              <a:t>Sürücüyü güncelleştir </a:t>
            </a:r>
            <a:r>
              <a:rPr lang="tr-TR" sz="2000" b="0" spc="-105" dirty="0">
                <a:solidFill>
                  <a:srgbClr val="000000"/>
                </a:solidFill>
              </a:rPr>
              <a:t>dedikten </a:t>
            </a:r>
            <a:r>
              <a:rPr lang="tr-TR" sz="2000" b="0" spc="-105" dirty="0" smtClean="0">
                <a:solidFill>
                  <a:srgbClr val="000000"/>
                </a:solidFill>
              </a:rPr>
              <a:t>sonra açılan ekrandan </a:t>
            </a:r>
            <a:r>
              <a:rPr lang="tr-TR" sz="2000" b="0" spc="-105" dirty="0">
                <a:solidFill>
                  <a:srgbClr val="FF0000"/>
                </a:solidFill>
              </a:rPr>
              <a:t>Sürücü yazılımı için bilgisayarımı tara</a:t>
            </a:r>
            <a:r>
              <a:rPr lang="tr-TR" sz="2000" b="0" spc="-105" dirty="0">
                <a:solidFill>
                  <a:srgbClr val="000000"/>
                </a:solidFill>
              </a:rPr>
              <a:t> seçeneğini seçmeliyiz. </a:t>
            </a:r>
            <a:endParaRPr sz="2000" b="0" spc="-105" dirty="0">
              <a:solidFill>
                <a:srgbClr val="000000"/>
              </a:solidFill>
            </a:endParaRPr>
          </a:p>
        </p:txBody>
      </p:sp>
      <p:sp>
        <p:nvSpPr>
          <p:cNvPr id="6" name="object 2"/>
          <p:cNvSpPr txBox="1"/>
          <p:nvPr/>
        </p:nvSpPr>
        <p:spPr>
          <a:xfrm>
            <a:off x="5499100" y="221442"/>
            <a:ext cx="5013325" cy="289823"/>
          </a:xfrm>
          <a:prstGeom prst="rect">
            <a:avLst/>
          </a:prstGeom>
        </p:spPr>
        <p:txBody>
          <a:bodyPr vert="horz" wrap="square" lIns="0" tIns="12700" rIns="0" bIns="0" rtlCol="0">
            <a:spAutoFit/>
          </a:bodyPr>
          <a:lstStyle/>
          <a:p>
            <a:pPr marL="12700">
              <a:lnSpc>
                <a:spcPct val="100000"/>
              </a:lnSpc>
              <a:spcBef>
                <a:spcPts val="100"/>
              </a:spcBef>
            </a:pPr>
            <a:r>
              <a:rPr lang="tr-TR" spc="-120" dirty="0" err="1">
                <a:solidFill>
                  <a:srgbClr val="FF0000"/>
                </a:solidFill>
                <a:latin typeface="Arial"/>
                <a:cs typeface="Arial"/>
              </a:rPr>
              <a:t>e-İmza</a:t>
            </a:r>
            <a:r>
              <a:rPr lang="tr-TR" spc="-120" dirty="0">
                <a:solidFill>
                  <a:srgbClr val="FF0000"/>
                </a:solidFill>
                <a:latin typeface="Arial"/>
                <a:cs typeface="Arial"/>
              </a:rPr>
              <a:t> Sürücü Güncellenmesi (Windows-</a:t>
            </a:r>
            <a:r>
              <a:rPr lang="tr-TR" spc="-120" dirty="0" err="1">
                <a:solidFill>
                  <a:srgbClr val="FF0000"/>
                </a:solidFill>
                <a:latin typeface="Arial"/>
                <a:cs typeface="Arial"/>
              </a:rPr>
              <a:t>Safenet</a:t>
            </a:r>
            <a:r>
              <a:rPr lang="tr-TR" spc="-120" dirty="0" smtClean="0">
                <a:solidFill>
                  <a:srgbClr val="FF0000"/>
                </a:solidFill>
                <a:latin typeface="Arial"/>
                <a:cs typeface="Arial"/>
              </a:rPr>
              <a:t>)</a:t>
            </a:r>
            <a:endParaRPr sz="1800" dirty="0">
              <a:latin typeface="Arial"/>
              <a:cs typeface="Arial"/>
            </a:endParaRPr>
          </a:p>
        </p:txBody>
      </p:sp>
      <p:pic>
        <p:nvPicPr>
          <p:cNvPr id="7" name="Resim 6"/>
          <p:cNvPicPr/>
          <p:nvPr/>
        </p:nvPicPr>
        <p:blipFill>
          <a:blip r:embed="rId2">
            <a:extLst>
              <a:ext uri="{28A0092B-C50C-407E-A947-70E740481C1C}">
                <a14:useLocalDpi xmlns:a14="http://schemas.microsoft.com/office/drawing/2010/main" val="0"/>
              </a:ext>
            </a:extLst>
          </a:blip>
          <a:srcRect/>
          <a:stretch>
            <a:fillRect/>
          </a:stretch>
        </p:blipFill>
        <p:spPr bwMode="auto">
          <a:xfrm>
            <a:off x="1689100" y="2648585"/>
            <a:ext cx="2895600" cy="3475990"/>
          </a:xfrm>
          <a:prstGeom prst="rect">
            <a:avLst/>
          </a:prstGeom>
          <a:noFill/>
          <a:ln>
            <a:noFill/>
          </a:ln>
        </p:spPr>
      </p:pic>
      <p:pic>
        <p:nvPicPr>
          <p:cNvPr id="8" name="Resim 7"/>
          <p:cNvPicPr/>
          <p:nvPr/>
        </p:nvPicPr>
        <p:blipFill>
          <a:blip r:embed="rId3">
            <a:extLst>
              <a:ext uri="{28A0092B-C50C-407E-A947-70E740481C1C}">
                <a14:useLocalDpi xmlns:a14="http://schemas.microsoft.com/office/drawing/2010/main" val="0"/>
              </a:ext>
            </a:extLst>
          </a:blip>
          <a:srcRect/>
          <a:stretch>
            <a:fillRect/>
          </a:stretch>
        </p:blipFill>
        <p:spPr bwMode="auto">
          <a:xfrm>
            <a:off x="5270500" y="2648585"/>
            <a:ext cx="2971800" cy="3465830"/>
          </a:xfrm>
          <a:prstGeom prst="rect">
            <a:avLst/>
          </a:prstGeom>
          <a:noFill/>
          <a:ln>
            <a:noFill/>
          </a:ln>
        </p:spPr>
      </p:pic>
      <p:sp>
        <p:nvSpPr>
          <p:cNvPr id="9" name="Sol Ok 8"/>
          <p:cNvSpPr/>
          <p:nvPr/>
        </p:nvSpPr>
        <p:spPr>
          <a:xfrm>
            <a:off x="3746500" y="4848225"/>
            <a:ext cx="228600" cy="30480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Sağ Ok 10"/>
          <p:cNvSpPr/>
          <p:nvPr/>
        </p:nvSpPr>
        <p:spPr>
          <a:xfrm>
            <a:off x="5422900" y="5229225"/>
            <a:ext cx="304800" cy="3048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p:nvPr/>
        </p:nvSpPr>
        <p:spPr>
          <a:xfrm>
            <a:off x="5956300" y="276225"/>
            <a:ext cx="5419598" cy="579646"/>
          </a:xfrm>
          <a:prstGeom prst="rect">
            <a:avLst/>
          </a:prstGeom>
        </p:spPr>
        <p:txBody>
          <a:bodyPr vert="horz" wrap="square" lIns="0" tIns="12700" rIns="0" bIns="0" rtlCol="0">
            <a:spAutoFit/>
          </a:bodyPr>
          <a:lstStyle/>
          <a:p>
            <a:pPr marL="12700">
              <a:spcBef>
                <a:spcPts val="100"/>
              </a:spcBef>
            </a:pPr>
            <a:r>
              <a:rPr lang="tr-TR" spc="-120" dirty="0" err="1" smtClean="0">
                <a:solidFill>
                  <a:srgbClr val="FF0000"/>
                </a:solidFill>
                <a:latin typeface="Arial"/>
                <a:cs typeface="Arial"/>
              </a:rPr>
              <a:t>e-İmza</a:t>
            </a:r>
            <a:r>
              <a:rPr lang="tr-TR" spc="-120" dirty="0" smtClean="0">
                <a:solidFill>
                  <a:srgbClr val="FF0000"/>
                </a:solidFill>
                <a:latin typeface="Arial"/>
                <a:cs typeface="Arial"/>
              </a:rPr>
              <a:t> Sürücü Güncellenmesi (Windows-</a:t>
            </a:r>
            <a:r>
              <a:rPr lang="tr-TR" spc="-120" dirty="0" err="1" smtClean="0">
                <a:solidFill>
                  <a:srgbClr val="FF0000"/>
                </a:solidFill>
                <a:latin typeface="Arial"/>
                <a:cs typeface="Arial"/>
              </a:rPr>
              <a:t>Safenet</a:t>
            </a:r>
            <a:r>
              <a:rPr lang="tr-TR" spc="-120" dirty="0" smtClean="0">
                <a:solidFill>
                  <a:srgbClr val="FF0000"/>
                </a:solidFill>
                <a:latin typeface="Arial"/>
                <a:cs typeface="Arial"/>
              </a:rPr>
              <a:t>)</a:t>
            </a:r>
            <a:endParaRPr lang="tr-TR" dirty="0">
              <a:latin typeface="Arial"/>
              <a:cs typeface="Arial"/>
            </a:endParaRPr>
          </a:p>
          <a:p>
            <a:pPr marL="12700">
              <a:lnSpc>
                <a:spcPct val="100000"/>
              </a:lnSpc>
              <a:spcBef>
                <a:spcPts val="100"/>
              </a:spcBef>
            </a:pPr>
            <a:endParaRPr sz="1800" dirty="0">
              <a:latin typeface="Arial"/>
              <a:cs typeface="Arial"/>
            </a:endParaRPr>
          </a:p>
        </p:txBody>
      </p:sp>
      <p:sp>
        <p:nvSpPr>
          <p:cNvPr id="6" name="object 6"/>
          <p:cNvSpPr txBox="1"/>
          <p:nvPr/>
        </p:nvSpPr>
        <p:spPr>
          <a:xfrm>
            <a:off x="407353" y="2696584"/>
            <a:ext cx="3034347" cy="1551066"/>
          </a:xfrm>
          <a:prstGeom prst="rect">
            <a:avLst/>
          </a:prstGeom>
        </p:spPr>
        <p:txBody>
          <a:bodyPr vert="horz" wrap="square" lIns="0" tIns="12065" rIns="0" bIns="0" rtlCol="0">
            <a:spAutoFit/>
          </a:bodyPr>
          <a:lstStyle/>
          <a:p>
            <a:pPr marL="12700" marR="5080">
              <a:lnSpc>
                <a:spcPct val="100000"/>
              </a:lnSpc>
              <a:spcBef>
                <a:spcPts val="95"/>
              </a:spcBef>
            </a:pPr>
            <a:r>
              <a:rPr lang="tr-TR" sz="2000" spc="-110" dirty="0" smtClean="0">
                <a:latin typeface="Arial"/>
                <a:cs typeface="Arial"/>
              </a:rPr>
              <a:t>Buradan </a:t>
            </a:r>
            <a:r>
              <a:rPr lang="tr-TR" sz="2000" spc="-110" dirty="0">
                <a:latin typeface="Arial"/>
                <a:cs typeface="Arial"/>
              </a:rPr>
              <a:t>da yine altta bulunan </a:t>
            </a:r>
            <a:r>
              <a:rPr lang="tr-TR" sz="2000" spc="-110" dirty="0">
                <a:solidFill>
                  <a:srgbClr val="FF0000"/>
                </a:solidFill>
                <a:latin typeface="Arial"/>
                <a:cs typeface="Arial"/>
              </a:rPr>
              <a:t>Bilgisayarımdaki  kullanılabilir sürücülerin bir listesinden seçmeme izin ver</a:t>
            </a:r>
            <a:r>
              <a:rPr lang="tr-TR" sz="2000" spc="-110" dirty="0">
                <a:latin typeface="Arial"/>
                <a:cs typeface="Arial"/>
              </a:rPr>
              <a:t> bölümünü seçerek devam etmeliyiz.</a:t>
            </a:r>
            <a:endParaRPr sz="2000" spc="-110" dirty="0">
              <a:latin typeface="Arial"/>
              <a:cs typeface="Arial"/>
            </a:endParaRPr>
          </a:p>
        </p:txBody>
      </p:sp>
      <p:pic>
        <p:nvPicPr>
          <p:cNvPr id="7" name="Resim 6"/>
          <p:cNvPicPr/>
          <p:nvPr/>
        </p:nvPicPr>
        <p:blipFill>
          <a:blip r:embed="rId2">
            <a:extLst>
              <a:ext uri="{28A0092B-C50C-407E-A947-70E740481C1C}">
                <a14:useLocalDpi xmlns:a14="http://schemas.microsoft.com/office/drawing/2010/main" val="0"/>
              </a:ext>
            </a:extLst>
          </a:blip>
          <a:srcRect/>
          <a:stretch>
            <a:fillRect/>
          </a:stretch>
        </p:blipFill>
        <p:spPr bwMode="auto">
          <a:xfrm>
            <a:off x="3898900" y="1876425"/>
            <a:ext cx="5316220" cy="3552825"/>
          </a:xfrm>
          <a:prstGeom prst="rect">
            <a:avLst/>
          </a:prstGeom>
          <a:noFill/>
          <a:ln>
            <a:noFill/>
          </a:ln>
        </p:spPr>
      </p:pic>
      <p:sp>
        <p:nvSpPr>
          <p:cNvPr id="8" name="Sağ Ok 7"/>
          <p:cNvSpPr/>
          <p:nvPr/>
        </p:nvSpPr>
        <p:spPr>
          <a:xfrm>
            <a:off x="4051300" y="4095249"/>
            <a:ext cx="381000" cy="371975"/>
          </a:xfrm>
          <a:prstGeom prst="rightArrow">
            <a:avLst>
              <a:gd name="adj1" fmla="val 50000"/>
              <a:gd name="adj2" fmla="val 3719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872508"/>
            <a:ext cx="10287000" cy="1243289"/>
          </a:xfrm>
          <a:prstGeom prst="rect">
            <a:avLst/>
          </a:prstGeom>
        </p:spPr>
        <p:txBody>
          <a:bodyPr vert="horz" wrap="square" lIns="0" tIns="12065" rIns="0" bIns="0" rtlCol="0">
            <a:spAutoFit/>
          </a:bodyPr>
          <a:lstStyle/>
          <a:p>
            <a:pPr marL="12700">
              <a:spcBef>
                <a:spcPts val="95"/>
              </a:spcBef>
            </a:pPr>
            <a:r>
              <a:rPr lang="tr-TR" sz="2000" b="0" spc="-55" dirty="0" smtClean="0">
                <a:solidFill>
                  <a:srgbClr val="000000"/>
                </a:solidFill>
              </a:rPr>
              <a:t>Karşımıza </a:t>
            </a:r>
            <a:r>
              <a:rPr lang="tr-TR" sz="2000" b="0" spc="-55" dirty="0">
                <a:solidFill>
                  <a:srgbClr val="000000"/>
                </a:solidFill>
              </a:rPr>
              <a:t>çıkan Uyumlu donanımlar listesinden </a:t>
            </a:r>
            <a:r>
              <a:rPr lang="tr-TR" sz="2000" b="0" spc="-55" dirty="0">
                <a:solidFill>
                  <a:srgbClr val="FF0000"/>
                </a:solidFill>
              </a:rPr>
              <a:t>Microsoft </a:t>
            </a:r>
            <a:r>
              <a:rPr lang="tr-TR" sz="2000" b="0" spc="-55" dirty="0" err="1">
                <a:solidFill>
                  <a:srgbClr val="FF0000"/>
                </a:solidFill>
              </a:rPr>
              <a:t>Usbccid</a:t>
            </a:r>
            <a:r>
              <a:rPr lang="tr-TR" sz="2000" b="0" spc="-55" dirty="0">
                <a:solidFill>
                  <a:srgbClr val="FF0000"/>
                </a:solidFill>
              </a:rPr>
              <a:t> Akıllı Kart Okuyucusu (WUDF)</a:t>
            </a:r>
            <a:r>
              <a:rPr lang="tr-TR" sz="2000" b="0" spc="-55" dirty="0">
                <a:solidFill>
                  <a:srgbClr val="000000"/>
                </a:solidFill>
              </a:rPr>
              <a:t> olanı seçerek İleri dedikten sonra sürücü güncelleme işlemimizi </a:t>
            </a:r>
            <a:r>
              <a:rPr lang="tr-TR" sz="2000" b="0" spc="-55" dirty="0" smtClean="0">
                <a:solidFill>
                  <a:srgbClr val="000000"/>
                </a:solidFill>
              </a:rPr>
              <a:t>sağlıyoruz. </a:t>
            </a:r>
            <a:r>
              <a:rPr lang="tr-TR" sz="2000" b="0" spc="-55" dirty="0">
                <a:solidFill>
                  <a:srgbClr val="000000"/>
                </a:solidFill>
              </a:rPr>
              <a:t>Güncelleme işlemini sağladıktan sonra Akıllı kart okuyucuları bölümüne e-imza </a:t>
            </a:r>
            <a:r>
              <a:rPr lang="tr-TR" sz="2000" b="0" spc="-55" dirty="0" err="1">
                <a:solidFill>
                  <a:srgbClr val="000000"/>
                </a:solidFill>
              </a:rPr>
              <a:t>driverımız</a:t>
            </a:r>
            <a:r>
              <a:rPr lang="tr-TR" sz="2000" b="0" spc="-55" dirty="0">
                <a:solidFill>
                  <a:srgbClr val="000000"/>
                </a:solidFill>
              </a:rPr>
              <a:t> gelmiş </a:t>
            </a:r>
            <a:r>
              <a:rPr lang="tr-TR" sz="2000" b="0" spc="-55" dirty="0" smtClean="0">
                <a:solidFill>
                  <a:srgbClr val="000000"/>
                </a:solidFill>
              </a:rPr>
              <a:t>olacaktır.</a:t>
            </a:r>
            <a:r>
              <a:rPr lang="tr-TR" sz="2000" b="0" spc="-55" dirty="0">
                <a:solidFill>
                  <a:srgbClr val="000000"/>
                </a:solidFill>
              </a:rPr>
              <a:t/>
            </a:r>
            <a:br>
              <a:rPr lang="tr-TR" sz="2000" b="0" spc="-55" dirty="0">
                <a:solidFill>
                  <a:srgbClr val="000000"/>
                </a:solidFill>
              </a:rPr>
            </a:br>
            <a:endParaRPr sz="2000" b="0" spc="-55" dirty="0">
              <a:solidFill>
                <a:srgbClr val="000000"/>
              </a:solidFill>
            </a:endParaRPr>
          </a:p>
        </p:txBody>
      </p:sp>
      <p:sp>
        <p:nvSpPr>
          <p:cNvPr id="4" name="object 4"/>
          <p:cNvSpPr txBox="1"/>
          <p:nvPr/>
        </p:nvSpPr>
        <p:spPr>
          <a:xfrm>
            <a:off x="4880102" y="269938"/>
            <a:ext cx="5013325" cy="289823"/>
          </a:xfrm>
          <a:prstGeom prst="rect">
            <a:avLst/>
          </a:prstGeom>
        </p:spPr>
        <p:txBody>
          <a:bodyPr vert="horz" wrap="square" lIns="0" tIns="12700" rIns="0" bIns="0" rtlCol="0">
            <a:spAutoFit/>
          </a:bodyPr>
          <a:lstStyle/>
          <a:p>
            <a:pPr marL="12700">
              <a:spcBef>
                <a:spcPts val="100"/>
              </a:spcBef>
            </a:pPr>
            <a:r>
              <a:rPr lang="tr-TR" spc="-120" dirty="0" err="1" smtClean="0">
                <a:solidFill>
                  <a:srgbClr val="FF0000"/>
                </a:solidFill>
                <a:latin typeface="Arial"/>
                <a:cs typeface="Arial"/>
              </a:rPr>
              <a:t>e-İmza</a:t>
            </a:r>
            <a:r>
              <a:rPr lang="tr-TR" spc="-120" dirty="0" smtClean="0">
                <a:solidFill>
                  <a:srgbClr val="FF0000"/>
                </a:solidFill>
                <a:latin typeface="Arial"/>
                <a:cs typeface="Arial"/>
              </a:rPr>
              <a:t> Sürücü Güncellenmesi (Windows-</a:t>
            </a:r>
            <a:r>
              <a:rPr lang="tr-TR" spc="-120" dirty="0" err="1" smtClean="0">
                <a:solidFill>
                  <a:srgbClr val="FF0000"/>
                </a:solidFill>
                <a:latin typeface="Arial"/>
                <a:cs typeface="Arial"/>
              </a:rPr>
              <a:t>Safenet</a:t>
            </a:r>
            <a:r>
              <a:rPr lang="tr-TR" spc="-120" dirty="0" smtClean="0">
                <a:solidFill>
                  <a:srgbClr val="FF0000"/>
                </a:solidFill>
                <a:latin typeface="Arial"/>
                <a:cs typeface="Arial"/>
              </a:rPr>
              <a:t>)</a:t>
            </a:r>
            <a:endParaRPr lang="tr-TR" dirty="0" smtClean="0">
              <a:latin typeface="Arial"/>
              <a:cs typeface="Arial"/>
            </a:endParaRPr>
          </a:p>
        </p:txBody>
      </p:sp>
      <p:pic>
        <p:nvPicPr>
          <p:cNvPr id="5" name="Resim 4"/>
          <p:cNvPicPr/>
          <p:nvPr/>
        </p:nvPicPr>
        <p:blipFill>
          <a:blip r:embed="rId2">
            <a:extLst>
              <a:ext uri="{28A0092B-C50C-407E-A947-70E740481C1C}">
                <a14:useLocalDpi xmlns:a14="http://schemas.microsoft.com/office/drawing/2010/main" val="0"/>
              </a:ext>
            </a:extLst>
          </a:blip>
          <a:srcRect/>
          <a:stretch>
            <a:fillRect/>
          </a:stretch>
        </p:blipFill>
        <p:spPr bwMode="auto">
          <a:xfrm>
            <a:off x="1079500" y="2181225"/>
            <a:ext cx="2302510" cy="3627126"/>
          </a:xfrm>
          <a:prstGeom prst="rect">
            <a:avLst/>
          </a:prstGeom>
          <a:noFill/>
          <a:ln>
            <a:noFill/>
          </a:ln>
        </p:spPr>
      </p:pic>
      <p:sp>
        <p:nvSpPr>
          <p:cNvPr id="6" name="Sağ Ok 5"/>
          <p:cNvSpPr/>
          <p:nvPr/>
        </p:nvSpPr>
        <p:spPr>
          <a:xfrm>
            <a:off x="1111250" y="4314825"/>
            <a:ext cx="152400" cy="1524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7" name="Resim 6"/>
          <p:cNvPicPr/>
          <p:nvPr/>
        </p:nvPicPr>
        <p:blipFill>
          <a:blip r:embed="rId3">
            <a:extLst>
              <a:ext uri="{28A0092B-C50C-407E-A947-70E740481C1C}">
                <a14:useLocalDpi xmlns:a14="http://schemas.microsoft.com/office/drawing/2010/main" val="0"/>
              </a:ext>
            </a:extLst>
          </a:blip>
          <a:srcRect/>
          <a:stretch>
            <a:fillRect/>
          </a:stretch>
        </p:blipFill>
        <p:spPr bwMode="auto">
          <a:xfrm>
            <a:off x="3746501" y="2181225"/>
            <a:ext cx="2819400" cy="3627126"/>
          </a:xfrm>
          <a:prstGeom prst="rect">
            <a:avLst/>
          </a:prstGeom>
          <a:noFill/>
          <a:ln>
            <a:noFill/>
          </a:ln>
        </p:spPr>
      </p:pic>
      <p:pic>
        <p:nvPicPr>
          <p:cNvPr id="9" name="Resim 8"/>
          <p:cNvPicPr/>
          <p:nvPr/>
        </p:nvPicPr>
        <p:blipFill>
          <a:blip r:embed="rId4">
            <a:extLst>
              <a:ext uri="{28A0092B-C50C-407E-A947-70E740481C1C}">
                <a14:useLocalDpi xmlns:a14="http://schemas.microsoft.com/office/drawing/2010/main" val="0"/>
              </a:ext>
            </a:extLst>
          </a:blip>
          <a:srcRect/>
          <a:stretch>
            <a:fillRect/>
          </a:stretch>
        </p:blipFill>
        <p:spPr bwMode="auto">
          <a:xfrm>
            <a:off x="6981193" y="2257425"/>
            <a:ext cx="2912234" cy="355092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kdörtgen 8"/>
          <p:cNvSpPr/>
          <p:nvPr/>
        </p:nvSpPr>
        <p:spPr>
          <a:xfrm>
            <a:off x="-25400" y="412649"/>
            <a:ext cx="9296400" cy="1673022"/>
          </a:xfrm>
          <a:prstGeom prst="rect">
            <a:avLst/>
          </a:prstGeom>
        </p:spPr>
        <p:txBody>
          <a:bodyPr wrap="square">
            <a:spAutoFit/>
          </a:bodyPr>
          <a:lstStyle/>
          <a:p>
            <a:pPr marL="457200">
              <a:lnSpc>
                <a:spcPct val="107000"/>
              </a:lnSpc>
              <a:spcAft>
                <a:spcPts val="0"/>
              </a:spcAft>
            </a:pPr>
            <a:r>
              <a:rPr lang="tr-TR" sz="2000" spc="-55" dirty="0">
                <a:solidFill>
                  <a:srgbClr val="FF0000"/>
                </a:solidFill>
                <a:latin typeface="Arial"/>
                <a:ea typeface="+mj-ea"/>
                <a:cs typeface="Arial"/>
              </a:rPr>
              <a:t>Dikkat Edilmesi Gerekenler ; </a:t>
            </a:r>
            <a:br>
              <a:rPr lang="tr-TR" sz="2000" spc="-55" dirty="0">
                <a:solidFill>
                  <a:srgbClr val="FF0000"/>
                </a:solidFill>
                <a:latin typeface="Arial"/>
                <a:ea typeface="+mj-ea"/>
                <a:cs typeface="Arial"/>
              </a:rPr>
            </a:br>
            <a:endParaRPr lang="tr-TR" b="1" dirty="0">
              <a:latin typeface="Calibri" panose="020F0502020204030204" pitchFamily="34" charset="0"/>
              <a:ea typeface="+mj-ea"/>
              <a:cs typeface="Arial"/>
            </a:endParaRPr>
          </a:p>
          <a:p>
            <a:pPr marL="457200">
              <a:lnSpc>
                <a:spcPct val="107000"/>
              </a:lnSpc>
              <a:spcAft>
                <a:spcPts val="0"/>
              </a:spcAft>
            </a:pPr>
            <a:r>
              <a:rPr lang="tr-TR" sz="2000" spc="-55" dirty="0" smtClean="0">
                <a:solidFill>
                  <a:srgbClr val="000000"/>
                </a:solidFill>
                <a:latin typeface="Arial"/>
                <a:ea typeface="+mj-ea"/>
                <a:cs typeface="Arial"/>
              </a:rPr>
              <a:t>Gerekli </a:t>
            </a:r>
            <a:r>
              <a:rPr lang="tr-TR" sz="2000" spc="-55" dirty="0">
                <a:solidFill>
                  <a:srgbClr val="000000"/>
                </a:solidFill>
                <a:latin typeface="Arial"/>
                <a:ea typeface="+mj-ea"/>
                <a:cs typeface="Arial"/>
              </a:rPr>
              <a:t>olan güncellemeleri sağladıktan sonra E-imzayı yine </a:t>
            </a:r>
            <a:r>
              <a:rPr lang="tr-TR" sz="2000" spc="-55" dirty="0" smtClean="0">
                <a:solidFill>
                  <a:srgbClr val="000000"/>
                </a:solidFill>
                <a:latin typeface="Arial"/>
                <a:ea typeface="+mj-ea"/>
                <a:cs typeface="Arial"/>
              </a:rPr>
              <a:t>göremeyebilir. Burada </a:t>
            </a:r>
            <a:r>
              <a:rPr lang="tr-TR" sz="2000" spc="-55" dirty="0">
                <a:solidFill>
                  <a:srgbClr val="000000"/>
                </a:solidFill>
                <a:latin typeface="Arial"/>
                <a:ea typeface="+mj-ea"/>
                <a:cs typeface="Arial"/>
              </a:rPr>
              <a:t>ekte görmüş olduğumuz hizmetlerin aktif olup olmadığını kontrol edebiliriz.</a:t>
            </a:r>
          </a:p>
          <a:p>
            <a:pPr marL="457200">
              <a:lnSpc>
                <a:spcPct val="107000"/>
              </a:lnSpc>
              <a:spcAft>
                <a:spcPts val="800"/>
              </a:spcAft>
            </a:pPr>
            <a:r>
              <a:rPr lang="tr-TR" spc="-55" dirty="0">
                <a:solidFill>
                  <a:srgbClr val="FF0000"/>
                </a:solidFill>
                <a:latin typeface="Arial"/>
                <a:ea typeface="+mj-ea"/>
                <a:cs typeface="Arial"/>
              </a:rPr>
              <a:t>-Akıllı Kart / -</a:t>
            </a:r>
            <a:r>
              <a:rPr lang="tr-TR" spc="-55" dirty="0" err="1">
                <a:solidFill>
                  <a:srgbClr val="FF0000"/>
                </a:solidFill>
                <a:latin typeface="Arial"/>
                <a:ea typeface="+mj-ea"/>
                <a:cs typeface="Arial"/>
              </a:rPr>
              <a:t>SACSrv</a:t>
            </a:r>
            <a:r>
              <a:rPr lang="tr-TR" spc="-55" dirty="0">
                <a:solidFill>
                  <a:srgbClr val="FF0000"/>
                </a:solidFill>
                <a:latin typeface="Arial"/>
                <a:ea typeface="+mj-ea"/>
                <a:cs typeface="Arial"/>
              </a:rPr>
              <a:t> / -Sertifika Yayma</a:t>
            </a:r>
          </a:p>
        </p:txBody>
      </p:sp>
      <p:pic>
        <p:nvPicPr>
          <p:cNvPr id="16" name="Resim 15"/>
          <p:cNvPicPr/>
          <p:nvPr/>
        </p:nvPicPr>
        <p:blipFill>
          <a:blip r:embed="rId2">
            <a:extLst>
              <a:ext uri="{28A0092B-C50C-407E-A947-70E740481C1C}">
                <a14:useLocalDpi xmlns:a14="http://schemas.microsoft.com/office/drawing/2010/main" val="0"/>
              </a:ext>
            </a:extLst>
          </a:blip>
          <a:srcRect/>
          <a:stretch>
            <a:fillRect/>
          </a:stretch>
        </p:blipFill>
        <p:spPr bwMode="auto">
          <a:xfrm>
            <a:off x="431800" y="2057096"/>
            <a:ext cx="4838700" cy="1758950"/>
          </a:xfrm>
          <a:prstGeom prst="rect">
            <a:avLst/>
          </a:prstGeom>
          <a:noFill/>
          <a:ln>
            <a:noFill/>
          </a:ln>
        </p:spPr>
      </p:pic>
      <p:sp>
        <p:nvSpPr>
          <p:cNvPr id="10" name="Sağ Ok 9"/>
          <p:cNvSpPr/>
          <p:nvPr/>
        </p:nvSpPr>
        <p:spPr>
          <a:xfrm>
            <a:off x="431800" y="3463418"/>
            <a:ext cx="304800" cy="2286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8" name="Resim 17"/>
          <p:cNvPicPr/>
          <p:nvPr/>
        </p:nvPicPr>
        <p:blipFill>
          <a:blip r:embed="rId3">
            <a:extLst>
              <a:ext uri="{28A0092B-C50C-407E-A947-70E740481C1C}">
                <a14:useLocalDpi xmlns:a14="http://schemas.microsoft.com/office/drawing/2010/main" val="0"/>
              </a:ext>
            </a:extLst>
          </a:blip>
          <a:srcRect/>
          <a:stretch>
            <a:fillRect/>
          </a:stretch>
        </p:blipFill>
        <p:spPr bwMode="auto">
          <a:xfrm>
            <a:off x="5270500" y="2057096"/>
            <a:ext cx="5029200" cy="1758950"/>
          </a:xfrm>
          <a:prstGeom prst="rect">
            <a:avLst/>
          </a:prstGeom>
          <a:noFill/>
          <a:ln>
            <a:noFill/>
          </a:ln>
        </p:spPr>
      </p:pic>
      <p:sp>
        <p:nvSpPr>
          <p:cNvPr id="11" name="Sağ Ok 10"/>
          <p:cNvSpPr/>
          <p:nvPr/>
        </p:nvSpPr>
        <p:spPr>
          <a:xfrm>
            <a:off x="7042150" y="2656562"/>
            <a:ext cx="228600" cy="22096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Sağ Ok 11"/>
          <p:cNvSpPr/>
          <p:nvPr/>
        </p:nvSpPr>
        <p:spPr>
          <a:xfrm>
            <a:off x="7042150" y="3003887"/>
            <a:ext cx="228600" cy="2286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Dikdörtgen 12"/>
          <p:cNvSpPr/>
          <p:nvPr/>
        </p:nvSpPr>
        <p:spPr>
          <a:xfrm>
            <a:off x="88900" y="3967297"/>
            <a:ext cx="10363200" cy="3158557"/>
          </a:xfrm>
          <a:prstGeom prst="rect">
            <a:avLst/>
          </a:prstGeom>
        </p:spPr>
        <p:txBody>
          <a:bodyPr wrap="square">
            <a:spAutoFit/>
          </a:bodyPr>
          <a:lstStyle/>
          <a:p>
            <a:pPr marL="457200">
              <a:lnSpc>
                <a:spcPct val="107000"/>
              </a:lnSpc>
              <a:spcAft>
                <a:spcPts val="800"/>
              </a:spcAft>
            </a:pPr>
            <a:r>
              <a:rPr lang="tr-TR" spc="-55" dirty="0">
                <a:solidFill>
                  <a:srgbClr val="000000"/>
                </a:solidFill>
                <a:latin typeface="Arial"/>
                <a:ea typeface="+mj-ea"/>
                <a:cs typeface="Arial"/>
              </a:rPr>
              <a:t>Bazı bilgisayarlarda Akıllı kart hizmeti Hizmetler içerisinde gözükmemektedir. Bu durumda </a:t>
            </a:r>
            <a:r>
              <a:rPr lang="tr-TR" spc="-55" dirty="0" err="1">
                <a:solidFill>
                  <a:srgbClr val="000000"/>
                </a:solidFill>
                <a:latin typeface="Arial"/>
                <a:ea typeface="+mj-ea"/>
                <a:cs typeface="Arial"/>
              </a:rPr>
              <a:t>E-imza</a:t>
            </a:r>
            <a:r>
              <a:rPr lang="tr-TR" spc="-55" dirty="0">
                <a:solidFill>
                  <a:srgbClr val="000000"/>
                </a:solidFill>
                <a:latin typeface="Arial"/>
                <a:ea typeface="+mj-ea"/>
                <a:cs typeface="Arial"/>
              </a:rPr>
              <a:t> </a:t>
            </a:r>
            <a:r>
              <a:rPr lang="tr-TR" spc="-55" dirty="0" err="1">
                <a:solidFill>
                  <a:srgbClr val="000000"/>
                </a:solidFill>
                <a:latin typeface="Arial"/>
                <a:ea typeface="+mj-ea"/>
                <a:cs typeface="Arial"/>
              </a:rPr>
              <a:t>driverını</a:t>
            </a:r>
            <a:r>
              <a:rPr lang="tr-TR" spc="-55" dirty="0">
                <a:solidFill>
                  <a:srgbClr val="000000"/>
                </a:solidFill>
                <a:latin typeface="Arial"/>
                <a:ea typeface="+mj-ea"/>
                <a:cs typeface="Arial"/>
              </a:rPr>
              <a:t> güncellesek bile </a:t>
            </a:r>
            <a:r>
              <a:rPr lang="tr-TR" spc="-55" dirty="0" err="1">
                <a:solidFill>
                  <a:srgbClr val="000000"/>
                </a:solidFill>
                <a:latin typeface="Arial"/>
                <a:ea typeface="+mj-ea"/>
                <a:cs typeface="Arial"/>
              </a:rPr>
              <a:t>Safenet</a:t>
            </a:r>
            <a:r>
              <a:rPr lang="tr-TR" spc="-55" dirty="0">
                <a:solidFill>
                  <a:srgbClr val="000000"/>
                </a:solidFill>
                <a:latin typeface="Arial"/>
                <a:ea typeface="+mj-ea"/>
                <a:cs typeface="Arial"/>
              </a:rPr>
              <a:t> uygulaması üzerinde sertifika bilgilerini çekmemektedir. Bunun için yapabileceğimiz bizim tarafımızda bir işlem bulunmuyor </a:t>
            </a:r>
            <a:r>
              <a:rPr lang="tr-TR" spc="-55" dirty="0" smtClean="0">
                <a:solidFill>
                  <a:srgbClr val="000000"/>
                </a:solidFill>
                <a:latin typeface="Arial"/>
                <a:ea typeface="+mj-ea"/>
                <a:cs typeface="Arial"/>
              </a:rPr>
              <a:t>bilgisayar değişikliği </a:t>
            </a:r>
            <a:r>
              <a:rPr lang="tr-TR" spc="-55" dirty="0">
                <a:solidFill>
                  <a:srgbClr val="000000"/>
                </a:solidFill>
                <a:latin typeface="Arial"/>
                <a:ea typeface="+mj-ea"/>
                <a:cs typeface="Arial"/>
              </a:rPr>
              <a:t>veya IT birimi ile görüşme sağlayıp Hizmetlerini aktif hale getirebiliyorlarsa </a:t>
            </a:r>
            <a:r>
              <a:rPr lang="tr-TR" spc="-55" dirty="0" smtClean="0">
                <a:solidFill>
                  <a:srgbClr val="000000"/>
                </a:solidFill>
                <a:latin typeface="Arial"/>
                <a:ea typeface="+mj-ea"/>
                <a:cs typeface="Arial"/>
              </a:rPr>
              <a:t>işlem sağlanabilir. </a:t>
            </a:r>
          </a:p>
          <a:p>
            <a:pPr marL="457200">
              <a:lnSpc>
                <a:spcPct val="107000"/>
              </a:lnSpc>
              <a:spcAft>
                <a:spcPts val="800"/>
              </a:spcAft>
            </a:pPr>
            <a:r>
              <a:rPr lang="tr-TR" spc="-55" dirty="0">
                <a:solidFill>
                  <a:srgbClr val="000000"/>
                </a:solidFill>
                <a:latin typeface="Arial"/>
                <a:ea typeface="+mj-ea"/>
                <a:cs typeface="Arial"/>
              </a:rPr>
              <a:t/>
            </a:r>
            <a:br>
              <a:rPr lang="tr-TR" spc="-55" dirty="0">
                <a:solidFill>
                  <a:srgbClr val="000000"/>
                </a:solidFill>
                <a:latin typeface="Arial"/>
                <a:ea typeface="+mj-ea"/>
                <a:cs typeface="Arial"/>
              </a:rPr>
            </a:br>
            <a:r>
              <a:rPr lang="tr-TR" spc="-55" dirty="0">
                <a:solidFill>
                  <a:srgbClr val="000000"/>
                </a:solidFill>
                <a:latin typeface="Arial"/>
                <a:ea typeface="+mj-ea"/>
                <a:cs typeface="Arial"/>
              </a:rPr>
              <a:t>Bazı bilgisayarlarda ise güncellemeyi yapmış ve hizmetlerde aktif olmasına rağmen çoğunlukla şirket bilgisayarları </a:t>
            </a:r>
            <a:r>
              <a:rPr lang="tr-TR" spc="-55" dirty="0" smtClean="0">
                <a:solidFill>
                  <a:srgbClr val="000000"/>
                </a:solidFill>
                <a:latin typeface="Arial"/>
                <a:ea typeface="+mj-ea"/>
                <a:cs typeface="Arial"/>
              </a:rPr>
              <a:t>kaynaklı sorun olmaktadır. Kısıtlı bir bilgisayar kullanılıyor </a:t>
            </a:r>
            <a:r>
              <a:rPr lang="tr-TR" spc="-55" dirty="0">
                <a:solidFill>
                  <a:srgbClr val="000000"/>
                </a:solidFill>
                <a:latin typeface="Arial"/>
                <a:ea typeface="+mj-ea"/>
                <a:cs typeface="Arial"/>
              </a:rPr>
              <a:t>ise veya erişim yetkileri olmayan bir </a:t>
            </a:r>
            <a:r>
              <a:rPr lang="tr-TR" spc="-55" dirty="0" smtClean="0">
                <a:solidFill>
                  <a:srgbClr val="000000"/>
                </a:solidFill>
                <a:latin typeface="Arial"/>
                <a:ea typeface="+mj-ea"/>
                <a:cs typeface="Arial"/>
              </a:rPr>
              <a:t>bilgisayar ise </a:t>
            </a:r>
            <a:r>
              <a:rPr lang="tr-TR" spc="-55" dirty="0">
                <a:solidFill>
                  <a:srgbClr val="000000"/>
                </a:solidFill>
                <a:latin typeface="Arial"/>
                <a:ea typeface="+mj-ea"/>
                <a:cs typeface="Arial"/>
              </a:rPr>
              <a:t>bu tarz durumlarda da </a:t>
            </a:r>
            <a:r>
              <a:rPr lang="tr-TR" spc="-55" dirty="0" err="1">
                <a:solidFill>
                  <a:srgbClr val="000000"/>
                </a:solidFill>
                <a:latin typeface="Arial"/>
                <a:ea typeface="+mj-ea"/>
                <a:cs typeface="Arial"/>
              </a:rPr>
              <a:t>S</a:t>
            </a:r>
            <a:r>
              <a:rPr lang="tr-TR" spc="-55" dirty="0" err="1" smtClean="0">
                <a:solidFill>
                  <a:srgbClr val="000000"/>
                </a:solidFill>
                <a:latin typeface="Arial"/>
                <a:ea typeface="+mj-ea"/>
                <a:cs typeface="Arial"/>
              </a:rPr>
              <a:t>afenet</a:t>
            </a:r>
            <a:r>
              <a:rPr lang="tr-TR" spc="-55" dirty="0" smtClean="0">
                <a:solidFill>
                  <a:srgbClr val="000000"/>
                </a:solidFill>
                <a:latin typeface="Arial"/>
                <a:ea typeface="+mj-ea"/>
                <a:cs typeface="Arial"/>
              </a:rPr>
              <a:t> </a:t>
            </a:r>
            <a:r>
              <a:rPr lang="tr-TR" spc="-55" dirty="0">
                <a:solidFill>
                  <a:srgbClr val="000000"/>
                </a:solidFill>
                <a:latin typeface="Arial"/>
                <a:ea typeface="+mj-ea"/>
                <a:cs typeface="Arial"/>
              </a:rPr>
              <a:t>üzerinde sertifika bilgilerini görememe durumumuz olabilir. Yapılması gereken işlem </a:t>
            </a:r>
            <a:r>
              <a:rPr lang="tr-TR" spc="-55" dirty="0" smtClean="0">
                <a:solidFill>
                  <a:srgbClr val="000000"/>
                </a:solidFill>
                <a:latin typeface="Arial"/>
                <a:ea typeface="+mj-ea"/>
                <a:cs typeface="Arial"/>
              </a:rPr>
              <a:t>IT </a:t>
            </a:r>
            <a:r>
              <a:rPr lang="tr-TR" spc="-55" dirty="0">
                <a:solidFill>
                  <a:srgbClr val="000000"/>
                </a:solidFill>
                <a:latin typeface="Arial"/>
                <a:ea typeface="+mj-ea"/>
                <a:cs typeface="Arial"/>
              </a:rPr>
              <a:t>birimi ile görüşme </a:t>
            </a:r>
            <a:r>
              <a:rPr lang="tr-TR" spc="-55" dirty="0" smtClean="0">
                <a:solidFill>
                  <a:srgbClr val="000000"/>
                </a:solidFill>
                <a:latin typeface="Arial"/>
                <a:ea typeface="+mj-ea"/>
                <a:cs typeface="Arial"/>
              </a:rPr>
              <a:t>sağlamanız </a:t>
            </a:r>
            <a:r>
              <a:rPr lang="tr-TR" spc="-55" dirty="0">
                <a:solidFill>
                  <a:srgbClr val="000000"/>
                </a:solidFill>
                <a:latin typeface="Arial"/>
                <a:ea typeface="+mj-ea"/>
                <a:cs typeface="Arial"/>
              </a:rPr>
              <a:t>veya farklı </a:t>
            </a:r>
            <a:r>
              <a:rPr lang="tr-TR" spc="-55" dirty="0" smtClean="0">
                <a:solidFill>
                  <a:srgbClr val="000000"/>
                </a:solidFill>
                <a:latin typeface="Arial"/>
                <a:ea typeface="+mj-ea"/>
                <a:cs typeface="Arial"/>
              </a:rPr>
              <a:t>bilgisayarda </a:t>
            </a:r>
            <a:r>
              <a:rPr lang="tr-TR" spc="-55">
                <a:solidFill>
                  <a:srgbClr val="000000"/>
                </a:solidFill>
                <a:latin typeface="Arial"/>
                <a:ea typeface="+mj-ea"/>
                <a:cs typeface="Arial"/>
              </a:rPr>
              <a:t>işlem </a:t>
            </a:r>
            <a:r>
              <a:rPr lang="tr-TR" spc="-55" smtClean="0">
                <a:solidFill>
                  <a:srgbClr val="000000"/>
                </a:solidFill>
                <a:latin typeface="Arial"/>
                <a:ea typeface="+mj-ea"/>
                <a:cs typeface="Arial"/>
              </a:rPr>
              <a:t>sağlamanız olmalıdır</a:t>
            </a:r>
            <a:r>
              <a:rPr lang="tr-TR" spc="-55" dirty="0" smtClean="0">
                <a:solidFill>
                  <a:srgbClr val="000000"/>
                </a:solidFill>
                <a:latin typeface="Arial"/>
                <a:ea typeface="+mj-ea"/>
                <a:cs typeface="Arial"/>
              </a:rPr>
              <a:t>.</a:t>
            </a:r>
            <a:endParaRPr lang="tr-TR" spc="-55" dirty="0">
              <a:solidFill>
                <a:srgbClr val="000000"/>
              </a:solidFill>
              <a:latin typeface="Arial"/>
              <a:ea typeface="+mj-ea"/>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10692130" cy="7560309"/>
            <a:chOff x="0" y="0"/>
            <a:chExt cx="10692130" cy="7560309"/>
          </a:xfrm>
        </p:grpSpPr>
        <p:sp>
          <p:nvSpPr>
            <p:cNvPr id="3" name="object 3"/>
            <p:cNvSpPr/>
            <p:nvPr/>
          </p:nvSpPr>
          <p:spPr>
            <a:xfrm>
              <a:off x="0" y="0"/>
              <a:ext cx="10691621" cy="7559801"/>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3971026" y="6763451"/>
              <a:ext cx="187303" cy="186469"/>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180347" y="6804587"/>
              <a:ext cx="317582" cy="108430"/>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3974388" y="7022109"/>
              <a:ext cx="522605" cy="186690"/>
            </a:xfrm>
            <a:custGeom>
              <a:avLst/>
              <a:gdLst/>
              <a:ahLst/>
              <a:cxnLst/>
              <a:rect l="l" t="t" r="r" b="b"/>
              <a:pathLst>
                <a:path w="522604" h="186690">
                  <a:moveTo>
                    <a:pt x="136486" y="63157"/>
                  </a:moveTo>
                  <a:lnTo>
                    <a:pt x="134645" y="63487"/>
                  </a:lnTo>
                  <a:lnTo>
                    <a:pt x="136385" y="63271"/>
                  </a:lnTo>
                  <a:close/>
                </a:path>
                <a:path w="522604" h="186690">
                  <a:moveTo>
                    <a:pt x="178587" y="93230"/>
                  </a:moveTo>
                  <a:lnTo>
                    <a:pt x="171907" y="60337"/>
                  </a:lnTo>
                  <a:lnTo>
                    <a:pt x="166179" y="51879"/>
                  </a:lnTo>
                  <a:lnTo>
                    <a:pt x="164922" y="50025"/>
                  </a:lnTo>
                  <a:lnTo>
                    <a:pt x="153695" y="33451"/>
                  </a:lnTo>
                  <a:lnTo>
                    <a:pt x="145770" y="28143"/>
                  </a:lnTo>
                  <a:lnTo>
                    <a:pt x="145770" y="60452"/>
                  </a:lnTo>
                  <a:lnTo>
                    <a:pt x="145770" y="61645"/>
                  </a:lnTo>
                  <a:lnTo>
                    <a:pt x="145224" y="62293"/>
                  </a:lnTo>
                  <a:lnTo>
                    <a:pt x="142824" y="65557"/>
                  </a:lnTo>
                  <a:lnTo>
                    <a:pt x="140093" y="68478"/>
                  </a:lnTo>
                  <a:lnTo>
                    <a:pt x="136385" y="71310"/>
                  </a:lnTo>
                  <a:lnTo>
                    <a:pt x="135521" y="71742"/>
                  </a:lnTo>
                  <a:lnTo>
                    <a:pt x="135407" y="73901"/>
                  </a:lnTo>
                  <a:lnTo>
                    <a:pt x="118503" y="119278"/>
                  </a:lnTo>
                  <a:lnTo>
                    <a:pt x="73393" y="136067"/>
                  </a:lnTo>
                  <a:lnTo>
                    <a:pt x="57023" y="133604"/>
                  </a:lnTo>
                  <a:lnTo>
                    <a:pt x="52882" y="132524"/>
                  </a:lnTo>
                  <a:lnTo>
                    <a:pt x="48958" y="130898"/>
                  </a:lnTo>
                  <a:lnTo>
                    <a:pt x="45135" y="128828"/>
                  </a:lnTo>
                  <a:lnTo>
                    <a:pt x="43827" y="128181"/>
                  </a:lnTo>
                  <a:lnTo>
                    <a:pt x="41097" y="126441"/>
                  </a:lnTo>
                  <a:lnTo>
                    <a:pt x="40881" y="126225"/>
                  </a:lnTo>
                  <a:lnTo>
                    <a:pt x="41097" y="126009"/>
                  </a:lnTo>
                  <a:lnTo>
                    <a:pt x="41325" y="125895"/>
                  </a:lnTo>
                  <a:lnTo>
                    <a:pt x="41541" y="125895"/>
                  </a:lnTo>
                  <a:lnTo>
                    <a:pt x="42519" y="126009"/>
                  </a:lnTo>
                  <a:lnTo>
                    <a:pt x="48514" y="126555"/>
                  </a:lnTo>
                  <a:lnTo>
                    <a:pt x="53098" y="125895"/>
                  </a:lnTo>
                  <a:lnTo>
                    <a:pt x="54622" y="125679"/>
                  </a:lnTo>
                  <a:lnTo>
                    <a:pt x="63449" y="122643"/>
                  </a:lnTo>
                  <a:lnTo>
                    <a:pt x="70104" y="120472"/>
                  </a:lnTo>
                  <a:lnTo>
                    <a:pt x="71958" y="117538"/>
                  </a:lnTo>
                  <a:lnTo>
                    <a:pt x="71297" y="117221"/>
                  </a:lnTo>
                  <a:lnTo>
                    <a:pt x="70535" y="117221"/>
                  </a:lnTo>
                  <a:lnTo>
                    <a:pt x="69773" y="117106"/>
                  </a:lnTo>
                  <a:lnTo>
                    <a:pt x="63995" y="115481"/>
                  </a:lnTo>
                  <a:lnTo>
                    <a:pt x="56261" y="112547"/>
                  </a:lnTo>
                  <a:lnTo>
                    <a:pt x="52654" y="102781"/>
                  </a:lnTo>
                  <a:lnTo>
                    <a:pt x="52489" y="102349"/>
                  </a:lnTo>
                  <a:lnTo>
                    <a:pt x="52514" y="102133"/>
                  </a:lnTo>
                  <a:lnTo>
                    <a:pt x="52654" y="101917"/>
                  </a:lnTo>
                  <a:lnTo>
                    <a:pt x="53200" y="102019"/>
                  </a:lnTo>
                  <a:lnTo>
                    <a:pt x="58000" y="102349"/>
                  </a:lnTo>
                  <a:lnTo>
                    <a:pt x="59740" y="102133"/>
                  </a:lnTo>
                  <a:lnTo>
                    <a:pt x="60833" y="101917"/>
                  </a:lnTo>
                  <a:lnTo>
                    <a:pt x="61379" y="101803"/>
                  </a:lnTo>
                  <a:lnTo>
                    <a:pt x="60401" y="101701"/>
                  </a:lnTo>
                  <a:lnTo>
                    <a:pt x="59524" y="101371"/>
                  </a:lnTo>
                  <a:lnTo>
                    <a:pt x="58661" y="100939"/>
                  </a:lnTo>
                  <a:lnTo>
                    <a:pt x="51346" y="98120"/>
                  </a:lnTo>
                  <a:lnTo>
                    <a:pt x="46012" y="91059"/>
                  </a:lnTo>
                  <a:lnTo>
                    <a:pt x="44945" y="82804"/>
                  </a:lnTo>
                  <a:lnTo>
                    <a:pt x="44919" y="80314"/>
                  </a:lnTo>
                  <a:lnTo>
                    <a:pt x="45250" y="80098"/>
                  </a:lnTo>
                  <a:lnTo>
                    <a:pt x="45681" y="80416"/>
                  </a:lnTo>
                  <a:lnTo>
                    <a:pt x="49390" y="82372"/>
                  </a:lnTo>
                  <a:lnTo>
                    <a:pt x="53644" y="82804"/>
                  </a:lnTo>
                  <a:lnTo>
                    <a:pt x="53962" y="82702"/>
                  </a:lnTo>
                  <a:lnTo>
                    <a:pt x="52984" y="81940"/>
                  </a:lnTo>
                  <a:lnTo>
                    <a:pt x="52108" y="81178"/>
                  </a:lnTo>
                  <a:lnTo>
                    <a:pt x="51346" y="80416"/>
                  </a:lnTo>
                  <a:lnTo>
                    <a:pt x="51117" y="80098"/>
                  </a:lnTo>
                  <a:lnTo>
                    <a:pt x="47383" y="74955"/>
                  </a:lnTo>
                  <a:lnTo>
                    <a:pt x="45300" y="68478"/>
                  </a:lnTo>
                  <a:lnTo>
                    <a:pt x="45212" y="60998"/>
                  </a:lnTo>
                  <a:lnTo>
                    <a:pt x="47650" y="54698"/>
                  </a:lnTo>
                  <a:lnTo>
                    <a:pt x="48082" y="54051"/>
                  </a:lnTo>
                  <a:lnTo>
                    <a:pt x="48298" y="54051"/>
                  </a:lnTo>
                  <a:lnTo>
                    <a:pt x="48844" y="54698"/>
                  </a:lnTo>
                  <a:lnTo>
                    <a:pt x="58000" y="63271"/>
                  </a:lnTo>
                  <a:lnTo>
                    <a:pt x="68262" y="69596"/>
                  </a:lnTo>
                  <a:lnTo>
                    <a:pt x="79578" y="73901"/>
                  </a:lnTo>
                  <a:lnTo>
                    <a:pt x="92011" y="76517"/>
                  </a:lnTo>
                  <a:lnTo>
                    <a:pt x="92456" y="76619"/>
                  </a:lnTo>
                  <a:lnTo>
                    <a:pt x="92456" y="75971"/>
                  </a:lnTo>
                  <a:lnTo>
                    <a:pt x="92011" y="72936"/>
                  </a:lnTo>
                  <a:lnTo>
                    <a:pt x="92011" y="69596"/>
                  </a:lnTo>
                  <a:lnTo>
                    <a:pt x="101498" y="54051"/>
                  </a:lnTo>
                  <a:lnTo>
                    <a:pt x="106730" y="51333"/>
                  </a:lnTo>
                  <a:lnTo>
                    <a:pt x="109791" y="50469"/>
                  </a:lnTo>
                  <a:lnTo>
                    <a:pt x="116001" y="50025"/>
                  </a:lnTo>
                  <a:lnTo>
                    <a:pt x="119278" y="50571"/>
                  </a:lnTo>
                  <a:lnTo>
                    <a:pt x="122212" y="51765"/>
                  </a:lnTo>
                  <a:lnTo>
                    <a:pt x="124510" y="52641"/>
                  </a:lnTo>
                  <a:lnTo>
                    <a:pt x="126466" y="53936"/>
                  </a:lnTo>
                  <a:lnTo>
                    <a:pt x="128320" y="55460"/>
                  </a:lnTo>
                  <a:lnTo>
                    <a:pt x="128752" y="55778"/>
                  </a:lnTo>
                  <a:lnTo>
                    <a:pt x="129082" y="56222"/>
                  </a:lnTo>
                  <a:lnTo>
                    <a:pt x="129628" y="56756"/>
                  </a:lnTo>
                  <a:lnTo>
                    <a:pt x="129959" y="56870"/>
                  </a:lnTo>
                  <a:lnTo>
                    <a:pt x="130289" y="56756"/>
                  </a:lnTo>
                  <a:lnTo>
                    <a:pt x="134645" y="55676"/>
                  </a:lnTo>
                  <a:lnTo>
                    <a:pt x="138785" y="54152"/>
                  </a:lnTo>
                  <a:lnTo>
                    <a:pt x="143040" y="51879"/>
                  </a:lnTo>
                  <a:lnTo>
                    <a:pt x="143586" y="52095"/>
                  </a:lnTo>
                  <a:lnTo>
                    <a:pt x="143370" y="52527"/>
                  </a:lnTo>
                  <a:lnTo>
                    <a:pt x="142608" y="54813"/>
                  </a:lnTo>
                  <a:lnTo>
                    <a:pt x="141401" y="56972"/>
                  </a:lnTo>
                  <a:lnTo>
                    <a:pt x="139877" y="58928"/>
                  </a:lnTo>
                  <a:lnTo>
                    <a:pt x="138899" y="60121"/>
                  </a:lnTo>
                  <a:lnTo>
                    <a:pt x="136486" y="63157"/>
                  </a:lnTo>
                  <a:lnTo>
                    <a:pt x="138239" y="62839"/>
                  </a:lnTo>
                  <a:lnTo>
                    <a:pt x="141947" y="61976"/>
                  </a:lnTo>
                  <a:lnTo>
                    <a:pt x="145224" y="60452"/>
                  </a:lnTo>
                  <a:lnTo>
                    <a:pt x="145770" y="60452"/>
                  </a:lnTo>
                  <a:lnTo>
                    <a:pt x="145770" y="28143"/>
                  </a:lnTo>
                  <a:lnTo>
                    <a:pt x="126695" y="15328"/>
                  </a:lnTo>
                  <a:lnTo>
                    <a:pt x="93649" y="8674"/>
                  </a:lnTo>
                  <a:lnTo>
                    <a:pt x="60604" y="15328"/>
                  </a:lnTo>
                  <a:lnTo>
                    <a:pt x="33604" y="33451"/>
                  </a:lnTo>
                  <a:lnTo>
                    <a:pt x="15405" y="60325"/>
                  </a:lnTo>
                  <a:lnTo>
                    <a:pt x="8724" y="93230"/>
                  </a:lnTo>
                  <a:lnTo>
                    <a:pt x="15405" y="126136"/>
                  </a:lnTo>
                  <a:lnTo>
                    <a:pt x="33604" y="153009"/>
                  </a:lnTo>
                  <a:lnTo>
                    <a:pt x="60604" y="171132"/>
                  </a:lnTo>
                  <a:lnTo>
                    <a:pt x="93649" y="177787"/>
                  </a:lnTo>
                  <a:lnTo>
                    <a:pt x="126695" y="171132"/>
                  </a:lnTo>
                  <a:lnTo>
                    <a:pt x="153695" y="153009"/>
                  </a:lnTo>
                  <a:lnTo>
                    <a:pt x="165176" y="136067"/>
                  </a:lnTo>
                  <a:lnTo>
                    <a:pt x="171907" y="126136"/>
                  </a:lnTo>
                  <a:lnTo>
                    <a:pt x="178587" y="93230"/>
                  </a:lnTo>
                  <a:close/>
                </a:path>
                <a:path w="522604" h="186690">
                  <a:moveTo>
                    <a:pt x="187299" y="93230"/>
                  </a:moveTo>
                  <a:lnTo>
                    <a:pt x="183921" y="76542"/>
                  </a:lnTo>
                  <a:lnTo>
                    <a:pt x="183921" y="93230"/>
                  </a:lnTo>
                  <a:lnTo>
                    <a:pt x="176822" y="128193"/>
                  </a:lnTo>
                  <a:lnTo>
                    <a:pt x="157467" y="156768"/>
                  </a:lnTo>
                  <a:lnTo>
                    <a:pt x="128778" y="176034"/>
                  </a:lnTo>
                  <a:lnTo>
                    <a:pt x="93649" y="183095"/>
                  </a:lnTo>
                  <a:lnTo>
                    <a:pt x="58534" y="176034"/>
                  </a:lnTo>
                  <a:lnTo>
                    <a:pt x="29832" y="156768"/>
                  </a:lnTo>
                  <a:lnTo>
                    <a:pt x="10477" y="128193"/>
                  </a:lnTo>
                  <a:lnTo>
                    <a:pt x="3378" y="93230"/>
                  </a:lnTo>
                  <a:lnTo>
                    <a:pt x="10477" y="58267"/>
                  </a:lnTo>
                  <a:lnTo>
                    <a:pt x="29832" y="29692"/>
                  </a:lnTo>
                  <a:lnTo>
                    <a:pt x="58534" y="10426"/>
                  </a:lnTo>
                  <a:lnTo>
                    <a:pt x="93649" y="3365"/>
                  </a:lnTo>
                  <a:lnTo>
                    <a:pt x="128778" y="10426"/>
                  </a:lnTo>
                  <a:lnTo>
                    <a:pt x="157467" y="29692"/>
                  </a:lnTo>
                  <a:lnTo>
                    <a:pt x="176822" y="58267"/>
                  </a:lnTo>
                  <a:lnTo>
                    <a:pt x="183921" y="93230"/>
                  </a:lnTo>
                  <a:lnTo>
                    <a:pt x="183921" y="76542"/>
                  </a:lnTo>
                  <a:lnTo>
                    <a:pt x="179959" y="56959"/>
                  </a:lnTo>
                  <a:lnTo>
                    <a:pt x="159893" y="27317"/>
                  </a:lnTo>
                  <a:lnTo>
                    <a:pt x="130136" y="7327"/>
                  </a:lnTo>
                  <a:lnTo>
                    <a:pt x="110388" y="3365"/>
                  </a:lnTo>
                  <a:lnTo>
                    <a:pt x="93649" y="0"/>
                  </a:lnTo>
                  <a:lnTo>
                    <a:pt x="57213" y="7327"/>
                  </a:lnTo>
                  <a:lnTo>
                    <a:pt x="27444" y="27317"/>
                  </a:lnTo>
                  <a:lnTo>
                    <a:pt x="7366" y="56959"/>
                  </a:lnTo>
                  <a:lnTo>
                    <a:pt x="0" y="93230"/>
                  </a:lnTo>
                  <a:lnTo>
                    <a:pt x="7366" y="129501"/>
                  </a:lnTo>
                  <a:lnTo>
                    <a:pt x="27444" y="159143"/>
                  </a:lnTo>
                  <a:lnTo>
                    <a:pt x="57213" y="179133"/>
                  </a:lnTo>
                  <a:lnTo>
                    <a:pt x="93649" y="186461"/>
                  </a:lnTo>
                  <a:lnTo>
                    <a:pt x="110375" y="183095"/>
                  </a:lnTo>
                  <a:lnTo>
                    <a:pt x="130086" y="179133"/>
                  </a:lnTo>
                  <a:lnTo>
                    <a:pt x="159854" y="159143"/>
                  </a:lnTo>
                  <a:lnTo>
                    <a:pt x="179933" y="129501"/>
                  </a:lnTo>
                  <a:lnTo>
                    <a:pt x="187299" y="93230"/>
                  </a:lnTo>
                  <a:close/>
                </a:path>
                <a:path w="522604" h="186690">
                  <a:moveTo>
                    <a:pt x="246608" y="41135"/>
                  </a:moveTo>
                  <a:lnTo>
                    <a:pt x="237998" y="41135"/>
                  </a:lnTo>
                  <a:lnTo>
                    <a:pt x="204851" y="145757"/>
                  </a:lnTo>
                  <a:lnTo>
                    <a:pt x="213575" y="145757"/>
                  </a:lnTo>
                  <a:lnTo>
                    <a:pt x="246608" y="41135"/>
                  </a:lnTo>
                  <a:close/>
                </a:path>
                <a:path w="522604" h="186690">
                  <a:moveTo>
                    <a:pt x="283565" y="120688"/>
                  </a:moveTo>
                  <a:lnTo>
                    <a:pt x="281495" y="121450"/>
                  </a:lnTo>
                  <a:lnTo>
                    <a:pt x="279209" y="121881"/>
                  </a:lnTo>
                  <a:lnTo>
                    <a:pt x="271462" y="121881"/>
                  </a:lnTo>
                  <a:lnTo>
                    <a:pt x="268846" y="119062"/>
                  </a:lnTo>
                  <a:lnTo>
                    <a:pt x="268846" y="77711"/>
                  </a:lnTo>
                  <a:lnTo>
                    <a:pt x="282702" y="77711"/>
                  </a:lnTo>
                  <a:lnTo>
                    <a:pt x="282702" y="69786"/>
                  </a:lnTo>
                  <a:lnTo>
                    <a:pt x="268846" y="69786"/>
                  </a:lnTo>
                  <a:lnTo>
                    <a:pt x="268846" y="56324"/>
                  </a:lnTo>
                  <a:lnTo>
                    <a:pt x="259372" y="56324"/>
                  </a:lnTo>
                  <a:lnTo>
                    <a:pt x="259372" y="69786"/>
                  </a:lnTo>
                  <a:lnTo>
                    <a:pt x="250863" y="69786"/>
                  </a:lnTo>
                  <a:lnTo>
                    <a:pt x="250863" y="77711"/>
                  </a:lnTo>
                  <a:lnTo>
                    <a:pt x="259372" y="77711"/>
                  </a:lnTo>
                  <a:lnTo>
                    <a:pt x="259372" y="123507"/>
                  </a:lnTo>
                  <a:lnTo>
                    <a:pt x="264604" y="129806"/>
                  </a:lnTo>
                  <a:lnTo>
                    <a:pt x="279323" y="129806"/>
                  </a:lnTo>
                  <a:lnTo>
                    <a:pt x="283565" y="128612"/>
                  </a:lnTo>
                  <a:lnTo>
                    <a:pt x="283565" y="120688"/>
                  </a:lnTo>
                  <a:close/>
                </a:path>
                <a:path w="522604" h="186690">
                  <a:moveTo>
                    <a:pt x="327723" y="68808"/>
                  </a:moveTo>
                  <a:lnTo>
                    <a:pt x="317042" y="69138"/>
                  </a:lnTo>
                  <a:lnTo>
                    <a:pt x="311912" y="73698"/>
                  </a:lnTo>
                  <a:lnTo>
                    <a:pt x="308203" y="80416"/>
                  </a:lnTo>
                  <a:lnTo>
                    <a:pt x="308203" y="69786"/>
                  </a:lnTo>
                  <a:lnTo>
                    <a:pt x="298729" y="69786"/>
                  </a:lnTo>
                  <a:lnTo>
                    <a:pt x="298729" y="128943"/>
                  </a:lnTo>
                  <a:lnTo>
                    <a:pt x="308203" y="128943"/>
                  </a:lnTo>
                  <a:lnTo>
                    <a:pt x="308203" y="96481"/>
                  </a:lnTo>
                  <a:lnTo>
                    <a:pt x="309575" y="87477"/>
                  </a:lnTo>
                  <a:lnTo>
                    <a:pt x="313474" y="81788"/>
                  </a:lnTo>
                  <a:lnTo>
                    <a:pt x="319620" y="78740"/>
                  </a:lnTo>
                  <a:lnTo>
                    <a:pt x="327723" y="77597"/>
                  </a:lnTo>
                  <a:lnTo>
                    <a:pt x="327723" y="68808"/>
                  </a:lnTo>
                  <a:close/>
                </a:path>
                <a:path w="522604" h="186690">
                  <a:moveTo>
                    <a:pt x="389864" y="128943"/>
                  </a:moveTo>
                  <a:lnTo>
                    <a:pt x="362280" y="97243"/>
                  </a:lnTo>
                  <a:lnTo>
                    <a:pt x="387794" y="69786"/>
                  </a:lnTo>
                  <a:lnTo>
                    <a:pt x="376783" y="69786"/>
                  </a:lnTo>
                  <a:lnTo>
                    <a:pt x="352145" y="97028"/>
                  </a:lnTo>
                  <a:lnTo>
                    <a:pt x="352145" y="41452"/>
                  </a:lnTo>
                  <a:lnTo>
                    <a:pt x="342658" y="41452"/>
                  </a:lnTo>
                  <a:lnTo>
                    <a:pt x="342557" y="128943"/>
                  </a:lnTo>
                  <a:lnTo>
                    <a:pt x="352031" y="128943"/>
                  </a:lnTo>
                  <a:lnTo>
                    <a:pt x="352031" y="98221"/>
                  </a:lnTo>
                  <a:lnTo>
                    <a:pt x="378421" y="128943"/>
                  </a:lnTo>
                  <a:lnTo>
                    <a:pt x="389864" y="128943"/>
                  </a:lnTo>
                  <a:close/>
                </a:path>
                <a:path w="522604" h="186690">
                  <a:moveTo>
                    <a:pt x="450265" y="98336"/>
                  </a:moveTo>
                  <a:lnTo>
                    <a:pt x="440563" y="74790"/>
                  </a:lnTo>
                  <a:lnTo>
                    <a:pt x="440563" y="93662"/>
                  </a:lnTo>
                  <a:lnTo>
                    <a:pt x="405777" y="93662"/>
                  </a:lnTo>
                  <a:lnTo>
                    <a:pt x="407416" y="83248"/>
                  </a:lnTo>
                  <a:lnTo>
                    <a:pt x="413854" y="76619"/>
                  </a:lnTo>
                  <a:lnTo>
                    <a:pt x="433260" y="76619"/>
                  </a:lnTo>
                  <a:lnTo>
                    <a:pt x="439686" y="81394"/>
                  </a:lnTo>
                  <a:lnTo>
                    <a:pt x="440563" y="93662"/>
                  </a:lnTo>
                  <a:lnTo>
                    <a:pt x="440563" y="74790"/>
                  </a:lnTo>
                  <a:lnTo>
                    <a:pt x="433527" y="70535"/>
                  </a:lnTo>
                  <a:lnTo>
                    <a:pt x="423557" y="68922"/>
                  </a:lnTo>
                  <a:lnTo>
                    <a:pt x="412254" y="71132"/>
                  </a:lnTo>
                  <a:lnTo>
                    <a:pt x="403428" y="77343"/>
                  </a:lnTo>
                  <a:lnTo>
                    <a:pt x="397687" y="86918"/>
                  </a:lnTo>
                  <a:lnTo>
                    <a:pt x="395643" y="99199"/>
                  </a:lnTo>
                  <a:lnTo>
                    <a:pt x="395643" y="100063"/>
                  </a:lnTo>
                  <a:lnTo>
                    <a:pt x="397776" y="112445"/>
                  </a:lnTo>
                  <a:lnTo>
                    <a:pt x="403745" y="121894"/>
                  </a:lnTo>
                  <a:lnTo>
                    <a:pt x="412851" y="127952"/>
                  </a:lnTo>
                  <a:lnTo>
                    <a:pt x="424421" y="130136"/>
                  </a:lnTo>
                  <a:lnTo>
                    <a:pt x="433755" y="128981"/>
                  </a:lnTo>
                  <a:lnTo>
                    <a:pt x="441375" y="125552"/>
                  </a:lnTo>
                  <a:lnTo>
                    <a:pt x="444512" y="122313"/>
                  </a:lnTo>
                  <a:lnTo>
                    <a:pt x="446874" y="119875"/>
                  </a:lnTo>
                  <a:lnTo>
                    <a:pt x="449834" y="112001"/>
                  </a:lnTo>
                  <a:lnTo>
                    <a:pt x="440347" y="112001"/>
                  </a:lnTo>
                  <a:lnTo>
                    <a:pt x="439039" y="118948"/>
                  </a:lnTo>
                  <a:lnTo>
                    <a:pt x="433692" y="122313"/>
                  </a:lnTo>
                  <a:lnTo>
                    <a:pt x="424535" y="122313"/>
                  </a:lnTo>
                  <a:lnTo>
                    <a:pt x="416509" y="120942"/>
                  </a:lnTo>
                  <a:lnTo>
                    <a:pt x="410616" y="116890"/>
                  </a:lnTo>
                  <a:lnTo>
                    <a:pt x="406920" y="110324"/>
                  </a:lnTo>
                  <a:lnTo>
                    <a:pt x="405460" y="101371"/>
                  </a:lnTo>
                  <a:lnTo>
                    <a:pt x="450265" y="101371"/>
                  </a:lnTo>
                  <a:lnTo>
                    <a:pt x="450265" y="98336"/>
                  </a:lnTo>
                  <a:close/>
                </a:path>
                <a:path w="522604" h="186690">
                  <a:moveTo>
                    <a:pt x="522439" y="98552"/>
                  </a:moveTo>
                  <a:lnTo>
                    <a:pt x="520407" y="86118"/>
                  </a:lnTo>
                  <a:lnTo>
                    <a:pt x="514769" y="76758"/>
                  </a:lnTo>
                  <a:lnTo>
                    <a:pt x="514565" y="76619"/>
                  </a:lnTo>
                  <a:lnTo>
                    <a:pt x="512622" y="75285"/>
                  </a:lnTo>
                  <a:lnTo>
                    <a:pt x="512622" y="99961"/>
                  </a:lnTo>
                  <a:lnTo>
                    <a:pt x="511454" y="109474"/>
                  </a:lnTo>
                  <a:lnTo>
                    <a:pt x="507974" y="116459"/>
                  </a:lnTo>
                  <a:lnTo>
                    <a:pt x="502272" y="120751"/>
                  </a:lnTo>
                  <a:lnTo>
                    <a:pt x="494423" y="122212"/>
                  </a:lnTo>
                  <a:lnTo>
                    <a:pt x="486498" y="120865"/>
                  </a:lnTo>
                  <a:lnTo>
                    <a:pt x="484098" y="119278"/>
                  </a:lnTo>
                  <a:lnTo>
                    <a:pt x="480326" y="116776"/>
                  </a:lnTo>
                  <a:lnTo>
                    <a:pt x="476326" y="109842"/>
                  </a:lnTo>
                  <a:lnTo>
                    <a:pt x="474903" y="99961"/>
                  </a:lnTo>
                  <a:lnTo>
                    <a:pt x="474980" y="98552"/>
                  </a:lnTo>
                  <a:lnTo>
                    <a:pt x="476389" y="89166"/>
                  </a:lnTo>
                  <a:lnTo>
                    <a:pt x="480479" y="82156"/>
                  </a:lnTo>
                  <a:lnTo>
                    <a:pt x="484009" y="79768"/>
                  </a:lnTo>
                  <a:lnTo>
                    <a:pt x="486638" y="77990"/>
                  </a:lnTo>
                  <a:lnTo>
                    <a:pt x="512622" y="99961"/>
                  </a:lnTo>
                  <a:lnTo>
                    <a:pt x="512622" y="75285"/>
                  </a:lnTo>
                  <a:lnTo>
                    <a:pt x="506196" y="70866"/>
                  </a:lnTo>
                  <a:lnTo>
                    <a:pt x="495401" y="68808"/>
                  </a:lnTo>
                  <a:lnTo>
                    <a:pt x="486676" y="68808"/>
                  </a:lnTo>
                  <a:lnTo>
                    <a:pt x="478612" y="74015"/>
                  </a:lnTo>
                  <a:lnTo>
                    <a:pt x="475234" y="79768"/>
                  </a:lnTo>
                  <a:lnTo>
                    <a:pt x="475234" y="69786"/>
                  </a:lnTo>
                  <a:lnTo>
                    <a:pt x="465747" y="69786"/>
                  </a:lnTo>
                  <a:lnTo>
                    <a:pt x="465747" y="149555"/>
                  </a:lnTo>
                  <a:lnTo>
                    <a:pt x="475234" y="149555"/>
                  </a:lnTo>
                  <a:lnTo>
                    <a:pt x="475234" y="119278"/>
                  </a:lnTo>
                  <a:lnTo>
                    <a:pt x="478713" y="125133"/>
                  </a:lnTo>
                  <a:lnTo>
                    <a:pt x="485584" y="130022"/>
                  </a:lnTo>
                  <a:lnTo>
                    <a:pt x="495401" y="130022"/>
                  </a:lnTo>
                  <a:lnTo>
                    <a:pt x="522351" y="99961"/>
                  </a:lnTo>
                  <a:lnTo>
                    <a:pt x="522439" y="98552"/>
                  </a:lnTo>
                  <a:close/>
                </a:path>
              </a:pathLst>
            </a:custGeom>
            <a:solidFill>
              <a:srgbClr val="FFFFFF"/>
            </a:solidFill>
          </p:spPr>
          <p:txBody>
            <a:bodyPr wrap="square" lIns="0" tIns="0" rIns="0" bIns="0" rtlCol="0"/>
            <a:lstStyle/>
            <a:p>
              <a:endParaRPr/>
            </a:p>
          </p:txBody>
        </p:sp>
        <p:sp>
          <p:nvSpPr>
            <p:cNvPr id="7" name="object 7"/>
            <p:cNvSpPr/>
            <p:nvPr/>
          </p:nvSpPr>
          <p:spPr>
            <a:xfrm>
              <a:off x="4697328" y="6763451"/>
              <a:ext cx="187303" cy="186469"/>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4907088" y="6804587"/>
              <a:ext cx="268632" cy="104631"/>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5195126" y="6832155"/>
              <a:ext cx="115128" cy="80861"/>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5329987" y="6804587"/>
              <a:ext cx="431729" cy="108430"/>
            </a:xfrm>
            <a:prstGeom prst="rect">
              <a:avLst/>
            </a:prstGeom>
            <a:blipFill>
              <a:blip r:embed="rId8" cstate="print"/>
              <a:stretch>
                <a:fillRect/>
              </a:stretch>
            </a:blipFill>
          </p:spPr>
          <p:txBody>
            <a:bodyPr wrap="square" lIns="0" tIns="0" rIns="0" bIns="0" rtlCol="0"/>
            <a:lstStyle/>
            <a:p>
              <a:endParaRPr/>
            </a:p>
          </p:txBody>
        </p:sp>
        <p:sp>
          <p:nvSpPr>
            <p:cNvPr id="11" name="object 11"/>
            <p:cNvSpPr/>
            <p:nvPr/>
          </p:nvSpPr>
          <p:spPr>
            <a:xfrm>
              <a:off x="5954470" y="6763451"/>
              <a:ext cx="187303" cy="186469"/>
            </a:xfrm>
            <a:prstGeom prst="rect">
              <a:avLst/>
            </a:prstGeom>
            <a:blipFill>
              <a:blip r:embed="rId9" cstate="print"/>
              <a:stretch>
                <a:fillRect/>
              </a:stretch>
            </a:blipFill>
          </p:spPr>
          <p:txBody>
            <a:bodyPr wrap="square" lIns="0" tIns="0" rIns="0" bIns="0" rtlCol="0"/>
            <a:lstStyle/>
            <a:p>
              <a:endParaRPr/>
            </a:p>
          </p:txBody>
        </p:sp>
        <p:sp>
          <p:nvSpPr>
            <p:cNvPr id="12" name="object 12"/>
            <p:cNvSpPr/>
            <p:nvPr/>
          </p:nvSpPr>
          <p:spPr>
            <a:xfrm>
              <a:off x="6164120" y="6804587"/>
              <a:ext cx="142274" cy="104631"/>
            </a:xfrm>
            <a:prstGeom prst="rect">
              <a:avLst/>
            </a:prstGeom>
            <a:blipFill>
              <a:blip r:embed="rId10" cstate="print"/>
              <a:stretch>
                <a:fillRect/>
              </a:stretch>
            </a:blipFill>
          </p:spPr>
          <p:txBody>
            <a:bodyPr wrap="square" lIns="0" tIns="0" rIns="0" bIns="0" rtlCol="0"/>
            <a:lstStyle/>
            <a:p>
              <a:endParaRPr/>
            </a:p>
          </p:txBody>
        </p:sp>
        <p:sp>
          <p:nvSpPr>
            <p:cNvPr id="13" name="object 13"/>
            <p:cNvSpPr/>
            <p:nvPr/>
          </p:nvSpPr>
          <p:spPr>
            <a:xfrm>
              <a:off x="6326563" y="6804912"/>
              <a:ext cx="401966" cy="108104"/>
            </a:xfrm>
            <a:prstGeom prst="rect">
              <a:avLst/>
            </a:prstGeom>
            <a:blipFill>
              <a:blip r:embed="rId11" cstate="print"/>
              <a:stretch>
                <a:fillRect/>
              </a:stretch>
            </a:blipFill>
          </p:spPr>
          <p:txBody>
            <a:bodyPr wrap="square" lIns="0" tIns="0" rIns="0" bIns="0" rtlCol="0"/>
            <a:lstStyle/>
            <a:p>
              <a:endParaRPr/>
            </a:p>
          </p:txBody>
        </p:sp>
        <p:sp>
          <p:nvSpPr>
            <p:cNvPr id="14" name="object 14"/>
            <p:cNvSpPr/>
            <p:nvPr/>
          </p:nvSpPr>
          <p:spPr>
            <a:xfrm>
              <a:off x="4694034" y="7022098"/>
              <a:ext cx="187303" cy="186469"/>
            </a:xfrm>
            <a:prstGeom prst="rect">
              <a:avLst/>
            </a:prstGeom>
            <a:blipFill>
              <a:blip r:embed="rId12" cstate="print"/>
              <a:stretch>
                <a:fillRect/>
              </a:stretch>
            </a:blipFill>
          </p:spPr>
          <p:txBody>
            <a:bodyPr wrap="square" lIns="0" tIns="0" rIns="0" bIns="0" rtlCol="0"/>
            <a:lstStyle/>
            <a:p>
              <a:endParaRPr/>
            </a:p>
          </p:txBody>
        </p:sp>
        <p:sp>
          <p:nvSpPr>
            <p:cNvPr id="15" name="object 15"/>
            <p:cNvSpPr/>
            <p:nvPr/>
          </p:nvSpPr>
          <p:spPr>
            <a:xfrm>
              <a:off x="4912297" y="7063234"/>
              <a:ext cx="247263" cy="104631"/>
            </a:xfrm>
            <a:prstGeom prst="rect">
              <a:avLst/>
            </a:prstGeom>
            <a:blipFill>
              <a:blip r:embed="rId13" cstate="print"/>
              <a:stretch>
                <a:fillRect/>
              </a:stretch>
            </a:blipFill>
          </p:spPr>
          <p:txBody>
            <a:bodyPr wrap="square" lIns="0" tIns="0" rIns="0" bIns="0" rtlCol="0"/>
            <a:lstStyle/>
            <a:p>
              <a:endParaRPr/>
            </a:p>
          </p:txBody>
        </p:sp>
        <p:sp>
          <p:nvSpPr>
            <p:cNvPr id="16" name="object 16"/>
            <p:cNvSpPr/>
            <p:nvPr/>
          </p:nvSpPr>
          <p:spPr>
            <a:xfrm>
              <a:off x="5179720" y="7063676"/>
              <a:ext cx="537210" cy="108585"/>
            </a:xfrm>
            <a:custGeom>
              <a:avLst/>
              <a:gdLst/>
              <a:ahLst/>
              <a:cxnLst/>
              <a:rect l="l" t="t" r="r" b="b"/>
              <a:pathLst>
                <a:path w="537210" h="108584">
                  <a:moveTo>
                    <a:pt x="29006" y="27241"/>
                  </a:moveTo>
                  <a:lnTo>
                    <a:pt x="18313" y="27571"/>
                  </a:lnTo>
                  <a:lnTo>
                    <a:pt x="13195" y="32131"/>
                  </a:lnTo>
                  <a:lnTo>
                    <a:pt x="9486" y="38849"/>
                  </a:lnTo>
                  <a:lnTo>
                    <a:pt x="9486" y="28219"/>
                  </a:lnTo>
                  <a:lnTo>
                    <a:pt x="0" y="28219"/>
                  </a:lnTo>
                  <a:lnTo>
                    <a:pt x="0" y="87376"/>
                  </a:lnTo>
                  <a:lnTo>
                    <a:pt x="9486" y="87376"/>
                  </a:lnTo>
                  <a:lnTo>
                    <a:pt x="9486" y="54914"/>
                  </a:lnTo>
                  <a:lnTo>
                    <a:pt x="10845" y="45910"/>
                  </a:lnTo>
                  <a:lnTo>
                    <a:pt x="14744" y="40220"/>
                  </a:lnTo>
                  <a:lnTo>
                    <a:pt x="20891" y="37172"/>
                  </a:lnTo>
                  <a:lnTo>
                    <a:pt x="29006" y="36029"/>
                  </a:lnTo>
                  <a:lnTo>
                    <a:pt x="29006" y="27241"/>
                  </a:lnTo>
                  <a:close/>
                </a:path>
                <a:path w="537210" h="108584">
                  <a:moveTo>
                    <a:pt x="91033" y="87477"/>
                  </a:moveTo>
                  <a:lnTo>
                    <a:pt x="63449" y="55791"/>
                  </a:lnTo>
                  <a:lnTo>
                    <a:pt x="88963" y="28321"/>
                  </a:lnTo>
                  <a:lnTo>
                    <a:pt x="77952" y="28321"/>
                  </a:lnTo>
                  <a:lnTo>
                    <a:pt x="53314" y="55575"/>
                  </a:lnTo>
                  <a:lnTo>
                    <a:pt x="53314" y="0"/>
                  </a:lnTo>
                  <a:lnTo>
                    <a:pt x="43827" y="0"/>
                  </a:lnTo>
                  <a:lnTo>
                    <a:pt x="43726" y="87477"/>
                  </a:lnTo>
                  <a:lnTo>
                    <a:pt x="53200" y="87477"/>
                  </a:lnTo>
                  <a:lnTo>
                    <a:pt x="53200" y="56769"/>
                  </a:lnTo>
                  <a:lnTo>
                    <a:pt x="79590" y="87477"/>
                  </a:lnTo>
                  <a:lnTo>
                    <a:pt x="91033" y="87477"/>
                  </a:lnTo>
                  <a:close/>
                </a:path>
                <a:path w="537210" h="108584">
                  <a:moveTo>
                    <a:pt x="150787" y="87477"/>
                  </a:moveTo>
                  <a:lnTo>
                    <a:pt x="123202" y="55791"/>
                  </a:lnTo>
                  <a:lnTo>
                    <a:pt x="148704" y="28321"/>
                  </a:lnTo>
                  <a:lnTo>
                    <a:pt x="137693" y="28321"/>
                  </a:lnTo>
                  <a:lnTo>
                    <a:pt x="113055" y="55575"/>
                  </a:lnTo>
                  <a:lnTo>
                    <a:pt x="113055" y="0"/>
                  </a:lnTo>
                  <a:lnTo>
                    <a:pt x="103568" y="0"/>
                  </a:lnTo>
                  <a:lnTo>
                    <a:pt x="103466" y="87477"/>
                  </a:lnTo>
                  <a:lnTo>
                    <a:pt x="112953" y="87477"/>
                  </a:lnTo>
                  <a:lnTo>
                    <a:pt x="112953" y="56769"/>
                  </a:lnTo>
                  <a:lnTo>
                    <a:pt x="139331" y="87477"/>
                  </a:lnTo>
                  <a:lnTo>
                    <a:pt x="150787" y="87477"/>
                  </a:lnTo>
                  <a:close/>
                </a:path>
                <a:path w="537210" h="108584">
                  <a:moveTo>
                    <a:pt x="211289" y="56769"/>
                  </a:moveTo>
                  <a:lnTo>
                    <a:pt x="201587" y="33223"/>
                  </a:lnTo>
                  <a:lnTo>
                    <a:pt x="201587" y="52095"/>
                  </a:lnTo>
                  <a:lnTo>
                    <a:pt x="166801" y="52095"/>
                  </a:lnTo>
                  <a:lnTo>
                    <a:pt x="168440" y="41681"/>
                  </a:lnTo>
                  <a:lnTo>
                    <a:pt x="174879" y="35052"/>
                  </a:lnTo>
                  <a:lnTo>
                    <a:pt x="194284" y="35052"/>
                  </a:lnTo>
                  <a:lnTo>
                    <a:pt x="200710" y="39827"/>
                  </a:lnTo>
                  <a:lnTo>
                    <a:pt x="201587" y="52095"/>
                  </a:lnTo>
                  <a:lnTo>
                    <a:pt x="201587" y="33223"/>
                  </a:lnTo>
                  <a:lnTo>
                    <a:pt x="194551" y="28968"/>
                  </a:lnTo>
                  <a:lnTo>
                    <a:pt x="184581" y="27355"/>
                  </a:lnTo>
                  <a:lnTo>
                    <a:pt x="173266" y="29565"/>
                  </a:lnTo>
                  <a:lnTo>
                    <a:pt x="164452" y="35775"/>
                  </a:lnTo>
                  <a:lnTo>
                    <a:pt x="158711" y="45351"/>
                  </a:lnTo>
                  <a:lnTo>
                    <a:pt x="156667" y="57632"/>
                  </a:lnTo>
                  <a:lnTo>
                    <a:pt x="156667" y="58496"/>
                  </a:lnTo>
                  <a:lnTo>
                    <a:pt x="158788" y="70878"/>
                  </a:lnTo>
                  <a:lnTo>
                    <a:pt x="164719" y="80327"/>
                  </a:lnTo>
                  <a:lnTo>
                    <a:pt x="173824" y="86385"/>
                  </a:lnTo>
                  <a:lnTo>
                    <a:pt x="185445" y="88569"/>
                  </a:lnTo>
                  <a:lnTo>
                    <a:pt x="194779" y="87414"/>
                  </a:lnTo>
                  <a:lnTo>
                    <a:pt x="202399" y="83985"/>
                  </a:lnTo>
                  <a:lnTo>
                    <a:pt x="205524" y="80746"/>
                  </a:lnTo>
                  <a:lnTo>
                    <a:pt x="207899" y="78308"/>
                  </a:lnTo>
                  <a:lnTo>
                    <a:pt x="210858" y="70434"/>
                  </a:lnTo>
                  <a:lnTo>
                    <a:pt x="201371" y="70434"/>
                  </a:lnTo>
                  <a:lnTo>
                    <a:pt x="200063" y="77381"/>
                  </a:lnTo>
                  <a:lnTo>
                    <a:pt x="194716" y="80746"/>
                  </a:lnTo>
                  <a:lnTo>
                    <a:pt x="185559" y="80746"/>
                  </a:lnTo>
                  <a:lnTo>
                    <a:pt x="177533" y="79375"/>
                  </a:lnTo>
                  <a:lnTo>
                    <a:pt x="171640" y="75323"/>
                  </a:lnTo>
                  <a:lnTo>
                    <a:pt x="167944" y="68757"/>
                  </a:lnTo>
                  <a:lnTo>
                    <a:pt x="166484" y="59804"/>
                  </a:lnTo>
                  <a:lnTo>
                    <a:pt x="211289" y="59804"/>
                  </a:lnTo>
                  <a:lnTo>
                    <a:pt x="211289" y="56769"/>
                  </a:lnTo>
                  <a:close/>
                </a:path>
                <a:path w="537210" h="108584">
                  <a:moveTo>
                    <a:pt x="283464" y="56984"/>
                  </a:moveTo>
                  <a:lnTo>
                    <a:pt x="281432" y="44551"/>
                  </a:lnTo>
                  <a:lnTo>
                    <a:pt x="275793" y="35191"/>
                  </a:lnTo>
                  <a:lnTo>
                    <a:pt x="275590" y="35052"/>
                  </a:lnTo>
                  <a:lnTo>
                    <a:pt x="273646" y="33718"/>
                  </a:lnTo>
                  <a:lnTo>
                    <a:pt x="273646" y="58394"/>
                  </a:lnTo>
                  <a:lnTo>
                    <a:pt x="272465" y="67906"/>
                  </a:lnTo>
                  <a:lnTo>
                    <a:pt x="268960" y="74891"/>
                  </a:lnTo>
                  <a:lnTo>
                    <a:pt x="263258" y="79184"/>
                  </a:lnTo>
                  <a:lnTo>
                    <a:pt x="255447" y="80645"/>
                  </a:lnTo>
                  <a:lnTo>
                    <a:pt x="247523" y="79298"/>
                  </a:lnTo>
                  <a:lnTo>
                    <a:pt x="245287" y="77825"/>
                  </a:lnTo>
                  <a:lnTo>
                    <a:pt x="241350" y="75209"/>
                  </a:lnTo>
                  <a:lnTo>
                    <a:pt x="237350" y="68275"/>
                  </a:lnTo>
                  <a:lnTo>
                    <a:pt x="235927" y="58394"/>
                  </a:lnTo>
                  <a:lnTo>
                    <a:pt x="236004" y="56984"/>
                  </a:lnTo>
                  <a:lnTo>
                    <a:pt x="237413" y="47599"/>
                  </a:lnTo>
                  <a:lnTo>
                    <a:pt x="241503" y="40589"/>
                  </a:lnTo>
                  <a:lnTo>
                    <a:pt x="245033" y="38201"/>
                  </a:lnTo>
                  <a:lnTo>
                    <a:pt x="247650" y="36423"/>
                  </a:lnTo>
                  <a:lnTo>
                    <a:pt x="273646" y="58394"/>
                  </a:lnTo>
                  <a:lnTo>
                    <a:pt x="273646" y="33718"/>
                  </a:lnTo>
                  <a:lnTo>
                    <a:pt x="267220" y="29298"/>
                  </a:lnTo>
                  <a:lnTo>
                    <a:pt x="256425" y="27241"/>
                  </a:lnTo>
                  <a:lnTo>
                    <a:pt x="247700" y="27241"/>
                  </a:lnTo>
                  <a:lnTo>
                    <a:pt x="239636" y="32448"/>
                  </a:lnTo>
                  <a:lnTo>
                    <a:pt x="236258" y="38201"/>
                  </a:lnTo>
                  <a:lnTo>
                    <a:pt x="236258" y="28219"/>
                  </a:lnTo>
                  <a:lnTo>
                    <a:pt x="226771" y="28219"/>
                  </a:lnTo>
                  <a:lnTo>
                    <a:pt x="226771" y="108102"/>
                  </a:lnTo>
                  <a:lnTo>
                    <a:pt x="236258" y="108102"/>
                  </a:lnTo>
                  <a:lnTo>
                    <a:pt x="236258" y="77825"/>
                  </a:lnTo>
                  <a:lnTo>
                    <a:pt x="239737" y="83680"/>
                  </a:lnTo>
                  <a:lnTo>
                    <a:pt x="246608" y="88569"/>
                  </a:lnTo>
                  <a:lnTo>
                    <a:pt x="256425" y="88569"/>
                  </a:lnTo>
                  <a:lnTo>
                    <a:pt x="283400" y="58394"/>
                  </a:lnTo>
                  <a:lnTo>
                    <a:pt x="283464" y="56984"/>
                  </a:lnTo>
                  <a:close/>
                </a:path>
                <a:path w="537210" h="108584">
                  <a:moveTo>
                    <a:pt x="346367" y="87477"/>
                  </a:moveTo>
                  <a:lnTo>
                    <a:pt x="318782" y="55791"/>
                  </a:lnTo>
                  <a:lnTo>
                    <a:pt x="344297" y="28321"/>
                  </a:lnTo>
                  <a:lnTo>
                    <a:pt x="333286" y="28321"/>
                  </a:lnTo>
                  <a:lnTo>
                    <a:pt x="308648" y="55575"/>
                  </a:lnTo>
                  <a:lnTo>
                    <a:pt x="308648" y="0"/>
                  </a:lnTo>
                  <a:lnTo>
                    <a:pt x="299161" y="0"/>
                  </a:lnTo>
                  <a:lnTo>
                    <a:pt x="299046" y="87477"/>
                  </a:lnTo>
                  <a:lnTo>
                    <a:pt x="308533" y="87477"/>
                  </a:lnTo>
                  <a:lnTo>
                    <a:pt x="308533" y="56769"/>
                  </a:lnTo>
                  <a:lnTo>
                    <a:pt x="334924" y="87477"/>
                  </a:lnTo>
                  <a:lnTo>
                    <a:pt x="346367" y="87477"/>
                  </a:lnTo>
                  <a:close/>
                </a:path>
                <a:path w="537210" h="108584">
                  <a:moveTo>
                    <a:pt x="401091" y="48298"/>
                  </a:moveTo>
                  <a:lnTo>
                    <a:pt x="399300" y="38036"/>
                  </a:lnTo>
                  <a:lnTo>
                    <a:pt x="397027" y="34950"/>
                  </a:lnTo>
                  <a:lnTo>
                    <a:pt x="394500" y="31534"/>
                  </a:lnTo>
                  <a:lnTo>
                    <a:pt x="391833" y="30226"/>
                  </a:lnTo>
                  <a:lnTo>
                    <a:pt x="391833" y="59372"/>
                  </a:lnTo>
                  <a:lnTo>
                    <a:pt x="391833" y="75869"/>
                  </a:lnTo>
                  <a:lnTo>
                    <a:pt x="384200" y="80962"/>
                  </a:lnTo>
                  <a:lnTo>
                    <a:pt x="365887" y="80962"/>
                  </a:lnTo>
                  <a:lnTo>
                    <a:pt x="362940" y="77063"/>
                  </a:lnTo>
                  <a:lnTo>
                    <a:pt x="362940" y="62293"/>
                  </a:lnTo>
                  <a:lnTo>
                    <a:pt x="371767" y="59372"/>
                  </a:lnTo>
                  <a:lnTo>
                    <a:pt x="391833" y="59372"/>
                  </a:lnTo>
                  <a:lnTo>
                    <a:pt x="391833" y="30226"/>
                  </a:lnTo>
                  <a:lnTo>
                    <a:pt x="387578" y="28117"/>
                  </a:lnTo>
                  <a:lnTo>
                    <a:pt x="379399" y="27127"/>
                  </a:lnTo>
                  <a:lnTo>
                    <a:pt x="371094" y="28117"/>
                  </a:lnTo>
                  <a:lnTo>
                    <a:pt x="363778" y="31305"/>
                  </a:lnTo>
                  <a:lnTo>
                    <a:pt x="358432" y="37020"/>
                  </a:lnTo>
                  <a:lnTo>
                    <a:pt x="355854" y="45580"/>
                  </a:lnTo>
                  <a:lnTo>
                    <a:pt x="365340" y="45580"/>
                  </a:lnTo>
                  <a:lnTo>
                    <a:pt x="366204" y="38315"/>
                  </a:lnTo>
                  <a:lnTo>
                    <a:pt x="370789" y="34950"/>
                  </a:lnTo>
                  <a:lnTo>
                    <a:pt x="388124" y="34950"/>
                  </a:lnTo>
                  <a:lnTo>
                    <a:pt x="391718" y="38849"/>
                  </a:lnTo>
                  <a:lnTo>
                    <a:pt x="391718" y="52641"/>
                  </a:lnTo>
                  <a:lnTo>
                    <a:pt x="383222" y="52641"/>
                  </a:lnTo>
                  <a:lnTo>
                    <a:pt x="372122" y="53581"/>
                  </a:lnTo>
                  <a:lnTo>
                    <a:pt x="362610" y="56680"/>
                  </a:lnTo>
                  <a:lnTo>
                    <a:pt x="355955" y="62344"/>
                  </a:lnTo>
                  <a:lnTo>
                    <a:pt x="353453" y="70980"/>
                  </a:lnTo>
                  <a:lnTo>
                    <a:pt x="355003" y="78841"/>
                  </a:lnTo>
                  <a:lnTo>
                    <a:pt x="359219" y="84264"/>
                  </a:lnTo>
                  <a:lnTo>
                    <a:pt x="365455" y="87388"/>
                  </a:lnTo>
                  <a:lnTo>
                    <a:pt x="373075" y="88353"/>
                  </a:lnTo>
                  <a:lnTo>
                    <a:pt x="381800" y="88353"/>
                  </a:lnTo>
                  <a:lnTo>
                    <a:pt x="387146" y="85420"/>
                  </a:lnTo>
                  <a:lnTo>
                    <a:pt x="390740" y="80962"/>
                  </a:lnTo>
                  <a:lnTo>
                    <a:pt x="391617" y="79883"/>
                  </a:lnTo>
                  <a:lnTo>
                    <a:pt x="391617" y="87376"/>
                  </a:lnTo>
                  <a:lnTo>
                    <a:pt x="401091" y="87376"/>
                  </a:lnTo>
                  <a:lnTo>
                    <a:pt x="401091" y="79883"/>
                  </a:lnTo>
                  <a:lnTo>
                    <a:pt x="401091" y="59372"/>
                  </a:lnTo>
                  <a:lnTo>
                    <a:pt x="401091" y="48298"/>
                  </a:lnTo>
                  <a:close/>
                </a:path>
                <a:path w="537210" h="108584">
                  <a:moveTo>
                    <a:pt x="466940" y="28219"/>
                  </a:moveTo>
                  <a:lnTo>
                    <a:pt x="457238" y="28219"/>
                  </a:lnTo>
                  <a:lnTo>
                    <a:pt x="440778" y="70650"/>
                  </a:lnTo>
                  <a:lnTo>
                    <a:pt x="422579" y="28219"/>
                  </a:lnTo>
                  <a:lnTo>
                    <a:pt x="412432" y="28219"/>
                  </a:lnTo>
                  <a:lnTo>
                    <a:pt x="435762" y="81292"/>
                  </a:lnTo>
                  <a:lnTo>
                    <a:pt x="424535" y="107988"/>
                  </a:lnTo>
                  <a:lnTo>
                    <a:pt x="434124" y="107988"/>
                  </a:lnTo>
                  <a:lnTo>
                    <a:pt x="466940" y="28219"/>
                  </a:lnTo>
                  <a:close/>
                </a:path>
                <a:path w="537210" h="108584">
                  <a:moveTo>
                    <a:pt x="490169" y="28219"/>
                  </a:moveTo>
                  <a:lnTo>
                    <a:pt x="480682" y="28219"/>
                  </a:lnTo>
                  <a:lnTo>
                    <a:pt x="480682" y="87376"/>
                  </a:lnTo>
                  <a:lnTo>
                    <a:pt x="490169" y="87376"/>
                  </a:lnTo>
                  <a:lnTo>
                    <a:pt x="490169" y="28219"/>
                  </a:lnTo>
                  <a:close/>
                </a:path>
                <a:path w="537210" h="108584">
                  <a:moveTo>
                    <a:pt x="536829" y="79121"/>
                  </a:moveTo>
                  <a:lnTo>
                    <a:pt x="534758" y="79883"/>
                  </a:lnTo>
                  <a:lnTo>
                    <a:pt x="532472" y="80314"/>
                  </a:lnTo>
                  <a:lnTo>
                    <a:pt x="524725" y="80314"/>
                  </a:lnTo>
                  <a:lnTo>
                    <a:pt x="522109" y="77495"/>
                  </a:lnTo>
                  <a:lnTo>
                    <a:pt x="522109" y="36144"/>
                  </a:lnTo>
                  <a:lnTo>
                    <a:pt x="535952" y="36144"/>
                  </a:lnTo>
                  <a:lnTo>
                    <a:pt x="535952" y="28219"/>
                  </a:lnTo>
                  <a:lnTo>
                    <a:pt x="522109" y="28219"/>
                  </a:lnTo>
                  <a:lnTo>
                    <a:pt x="522109" y="14757"/>
                  </a:lnTo>
                  <a:lnTo>
                    <a:pt x="512622" y="14757"/>
                  </a:lnTo>
                  <a:lnTo>
                    <a:pt x="512622" y="28219"/>
                  </a:lnTo>
                  <a:lnTo>
                    <a:pt x="504126" y="28219"/>
                  </a:lnTo>
                  <a:lnTo>
                    <a:pt x="504126" y="36144"/>
                  </a:lnTo>
                  <a:lnTo>
                    <a:pt x="512622" y="36144"/>
                  </a:lnTo>
                  <a:lnTo>
                    <a:pt x="512622" y="81940"/>
                  </a:lnTo>
                  <a:lnTo>
                    <a:pt x="517753" y="88239"/>
                  </a:lnTo>
                  <a:lnTo>
                    <a:pt x="532574" y="88239"/>
                  </a:lnTo>
                  <a:lnTo>
                    <a:pt x="536829" y="87045"/>
                  </a:lnTo>
                  <a:lnTo>
                    <a:pt x="536829" y="79121"/>
                  </a:lnTo>
                  <a:close/>
                </a:path>
              </a:pathLst>
            </a:custGeom>
            <a:solidFill>
              <a:srgbClr val="FFFFFF"/>
            </a:solidFill>
          </p:spPr>
          <p:txBody>
            <a:bodyPr wrap="square" lIns="0" tIns="0" rIns="0" bIns="0" rtlCol="0"/>
            <a:lstStyle/>
            <a:p>
              <a:endParaRPr/>
            </a:p>
          </p:txBody>
        </p:sp>
        <p:sp>
          <p:nvSpPr>
            <p:cNvPr id="17" name="object 17"/>
            <p:cNvSpPr/>
            <p:nvPr/>
          </p:nvSpPr>
          <p:spPr>
            <a:xfrm>
              <a:off x="5731927" y="7063668"/>
              <a:ext cx="999081" cy="111686"/>
            </a:xfrm>
            <a:prstGeom prst="rect">
              <a:avLst/>
            </a:prstGeom>
            <a:blipFill>
              <a:blip r:embed="rId14" cstate="print"/>
              <a:stretch>
                <a:fillRect/>
              </a:stretch>
            </a:blipFill>
          </p:spPr>
          <p:txBody>
            <a:bodyPr wrap="square" lIns="0" tIns="0" rIns="0" bIns="0" rtlCol="0"/>
            <a:lstStyle/>
            <a:p>
              <a:endParaRPr/>
            </a:p>
          </p:txBody>
        </p:sp>
        <p:sp>
          <p:nvSpPr>
            <p:cNvPr id="18" name="object 18"/>
            <p:cNvSpPr/>
            <p:nvPr/>
          </p:nvSpPr>
          <p:spPr>
            <a:xfrm>
              <a:off x="3981643" y="6677705"/>
              <a:ext cx="2738755" cy="11430"/>
            </a:xfrm>
            <a:custGeom>
              <a:avLst/>
              <a:gdLst/>
              <a:ahLst/>
              <a:cxnLst/>
              <a:rect l="l" t="t" r="r" b="b"/>
              <a:pathLst>
                <a:path w="2738754" h="11429">
                  <a:moveTo>
                    <a:pt x="1369231" y="10853"/>
                  </a:moveTo>
                  <a:lnTo>
                    <a:pt x="342335" y="8140"/>
                  </a:lnTo>
                  <a:lnTo>
                    <a:pt x="0" y="5426"/>
                  </a:lnTo>
                  <a:lnTo>
                    <a:pt x="342335" y="2822"/>
                  </a:lnTo>
                  <a:lnTo>
                    <a:pt x="1369231" y="0"/>
                  </a:lnTo>
                  <a:lnTo>
                    <a:pt x="2396127" y="2822"/>
                  </a:lnTo>
                  <a:lnTo>
                    <a:pt x="2738353" y="5426"/>
                  </a:lnTo>
                  <a:lnTo>
                    <a:pt x="2396127" y="8140"/>
                  </a:lnTo>
                  <a:lnTo>
                    <a:pt x="1369231" y="10853"/>
                  </a:lnTo>
                  <a:close/>
                </a:path>
              </a:pathLst>
            </a:custGeom>
            <a:solidFill>
              <a:srgbClr val="FFFFFF"/>
            </a:solidFill>
          </p:spPr>
          <p:txBody>
            <a:bodyPr wrap="square" lIns="0" tIns="0" rIns="0" bIns="0" rtlCol="0"/>
            <a:lstStyle/>
            <a:p>
              <a:endParaRPr/>
            </a:p>
          </p:txBody>
        </p:sp>
        <p:sp>
          <p:nvSpPr>
            <p:cNvPr id="19" name="object 19"/>
            <p:cNvSpPr/>
            <p:nvPr/>
          </p:nvSpPr>
          <p:spPr>
            <a:xfrm>
              <a:off x="4585620" y="5777380"/>
              <a:ext cx="143366" cy="216860"/>
            </a:xfrm>
            <a:prstGeom prst="rect">
              <a:avLst/>
            </a:prstGeom>
            <a:blipFill>
              <a:blip r:embed="rId15" cstate="print"/>
              <a:stretch>
                <a:fillRect/>
              </a:stretch>
            </a:blipFill>
          </p:spPr>
          <p:txBody>
            <a:bodyPr wrap="square" lIns="0" tIns="0" rIns="0" bIns="0" rtlCol="0"/>
            <a:lstStyle/>
            <a:p>
              <a:endParaRPr/>
            </a:p>
          </p:txBody>
        </p:sp>
        <p:sp>
          <p:nvSpPr>
            <p:cNvPr id="20" name="object 20"/>
            <p:cNvSpPr/>
            <p:nvPr/>
          </p:nvSpPr>
          <p:spPr>
            <a:xfrm>
              <a:off x="4752099" y="5781396"/>
              <a:ext cx="146310" cy="213386"/>
            </a:xfrm>
            <a:prstGeom prst="rect">
              <a:avLst/>
            </a:prstGeom>
            <a:blipFill>
              <a:blip r:embed="rId16" cstate="print"/>
              <a:stretch>
                <a:fillRect/>
              </a:stretch>
            </a:blipFill>
          </p:spPr>
          <p:txBody>
            <a:bodyPr wrap="square" lIns="0" tIns="0" rIns="0" bIns="0" rtlCol="0"/>
            <a:lstStyle/>
            <a:p>
              <a:endParaRPr/>
            </a:p>
          </p:txBody>
        </p:sp>
        <p:sp>
          <p:nvSpPr>
            <p:cNvPr id="21" name="object 21"/>
            <p:cNvSpPr/>
            <p:nvPr/>
          </p:nvSpPr>
          <p:spPr>
            <a:xfrm>
              <a:off x="4920104" y="5781179"/>
              <a:ext cx="143366" cy="213061"/>
            </a:xfrm>
            <a:prstGeom prst="rect">
              <a:avLst/>
            </a:prstGeom>
            <a:blipFill>
              <a:blip r:embed="rId17" cstate="print"/>
              <a:stretch>
                <a:fillRect/>
              </a:stretch>
            </a:blipFill>
          </p:spPr>
          <p:txBody>
            <a:bodyPr wrap="square" lIns="0" tIns="0" rIns="0" bIns="0" rtlCol="0"/>
            <a:lstStyle/>
            <a:p>
              <a:endParaRPr/>
            </a:p>
          </p:txBody>
        </p:sp>
        <p:sp>
          <p:nvSpPr>
            <p:cNvPr id="22" name="object 22"/>
            <p:cNvSpPr/>
            <p:nvPr/>
          </p:nvSpPr>
          <p:spPr>
            <a:xfrm>
              <a:off x="5089526" y="5777380"/>
              <a:ext cx="143366" cy="216860"/>
            </a:xfrm>
            <a:prstGeom prst="rect">
              <a:avLst/>
            </a:prstGeom>
            <a:blipFill>
              <a:blip r:embed="rId18" cstate="print"/>
              <a:stretch>
                <a:fillRect/>
              </a:stretch>
            </a:blipFill>
          </p:spPr>
          <p:txBody>
            <a:bodyPr wrap="square" lIns="0" tIns="0" rIns="0" bIns="0" rtlCol="0"/>
            <a:lstStyle/>
            <a:p>
              <a:endParaRPr/>
            </a:p>
          </p:txBody>
        </p:sp>
        <p:sp>
          <p:nvSpPr>
            <p:cNvPr id="23" name="object 23"/>
            <p:cNvSpPr/>
            <p:nvPr/>
          </p:nvSpPr>
          <p:spPr>
            <a:xfrm>
              <a:off x="5320002" y="5777380"/>
              <a:ext cx="450921" cy="216860"/>
            </a:xfrm>
            <a:prstGeom prst="rect">
              <a:avLst/>
            </a:prstGeom>
            <a:blipFill>
              <a:blip r:embed="rId19" cstate="print"/>
              <a:stretch>
                <a:fillRect/>
              </a:stretch>
            </a:blipFill>
          </p:spPr>
          <p:txBody>
            <a:bodyPr wrap="square" lIns="0" tIns="0" rIns="0" bIns="0" rtlCol="0"/>
            <a:lstStyle/>
            <a:p>
              <a:endParaRPr/>
            </a:p>
          </p:txBody>
        </p:sp>
        <p:sp>
          <p:nvSpPr>
            <p:cNvPr id="24" name="object 24"/>
            <p:cNvSpPr/>
            <p:nvPr/>
          </p:nvSpPr>
          <p:spPr>
            <a:xfrm>
              <a:off x="5864247" y="5777380"/>
              <a:ext cx="143366" cy="216860"/>
            </a:xfrm>
            <a:prstGeom prst="rect">
              <a:avLst/>
            </a:prstGeom>
            <a:blipFill>
              <a:blip r:embed="rId20" cstate="print"/>
              <a:stretch>
                <a:fillRect/>
              </a:stretch>
            </a:blipFill>
          </p:spPr>
          <p:txBody>
            <a:bodyPr wrap="square" lIns="0" tIns="0" rIns="0" bIns="0" rtlCol="0"/>
            <a:lstStyle/>
            <a:p>
              <a:endParaRPr/>
            </a:p>
          </p:txBody>
        </p:sp>
        <p:sp>
          <p:nvSpPr>
            <p:cNvPr id="25" name="object 25"/>
            <p:cNvSpPr/>
            <p:nvPr/>
          </p:nvSpPr>
          <p:spPr>
            <a:xfrm>
              <a:off x="4146268" y="6082591"/>
              <a:ext cx="2408325" cy="500146"/>
            </a:xfrm>
            <a:prstGeom prst="rect">
              <a:avLst/>
            </a:prstGeom>
            <a:blipFill>
              <a:blip r:embed="rId21" cstate="print"/>
              <a:stretch>
                <a:fillRect/>
              </a:stretch>
            </a:blipFill>
          </p:spPr>
          <p:txBody>
            <a:bodyPr wrap="square" lIns="0" tIns="0" rIns="0" bIns="0" rtlCol="0"/>
            <a:lstStyle/>
            <a:p>
              <a:endParaRPr/>
            </a:p>
          </p:txBody>
        </p:sp>
        <p:sp>
          <p:nvSpPr>
            <p:cNvPr id="26" name="object 26"/>
            <p:cNvSpPr/>
            <p:nvPr/>
          </p:nvSpPr>
          <p:spPr>
            <a:xfrm>
              <a:off x="6032253" y="5781179"/>
              <a:ext cx="143366" cy="213061"/>
            </a:xfrm>
            <a:prstGeom prst="rect">
              <a:avLst/>
            </a:prstGeom>
            <a:blipFill>
              <a:blip r:embed="rId22" cstate="print"/>
              <a:stretch>
                <a:fillRect/>
              </a:stretch>
            </a:blipFill>
          </p:spPr>
          <p:txBody>
            <a:bodyPr wrap="square" lIns="0" tIns="0" rIns="0" bIns="0" rtlCol="0"/>
            <a:lstStyle/>
            <a:p>
              <a:endParaRPr/>
            </a:p>
          </p:txBody>
        </p:sp>
        <p:sp>
          <p:nvSpPr>
            <p:cNvPr id="27" name="object 27"/>
            <p:cNvSpPr/>
            <p:nvPr/>
          </p:nvSpPr>
          <p:spPr>
            <a:xfrm>
              <a:off x="6265781" y="5777489"/>
              <a:ext cx="289566" cy="216968"/>
            </a:xfrm>
            <a:prstGeom prst="rect">
              <a:avLst/>
            </a:prstGeom>
            <a:blipFill>
              <a:blip r:embed="rId23" cstate="print"/>
              <a:stretch>
                <a:fillRect/>
              </a:stretch>
            </a:blipFill>
          </p:spPr>
          <p:txBody>
            <a:bodyPr wrap="square" lIns="0" tIns="0" rIns="0" bIns="0" rtlCol="0"/>
            <a:lstStyle/>
            <a:p>
              <a:endParaRPr/>
            </a:p>
          </p:txBody>
        </p:sp>
        <p:sp>
          <p:nvSpPr>
            <p:cNvPr id="28" name="object 28"/>
            <p:cNvSpPr/>
            <p:nvPr/>
          </p:nvSpPr>
          <p:spPr>
            <a:xfrm>
              <a:off x="4275766" y="5688921"/>
              <a:ext cx="252826" cy="214255"/>
            </a:xfrm>
            <a:prstGeom prst="rect">
              <a:avLst/>
            </a:prstGeom>
            <a:blipFill>
              <a:blip r:embed="rId24" cstate="print"/>
              <a:stretch>
                <a:fillRect/>
              </a:stretch>
            </a:blipFill>
          </p:spPr>
          <p:txBody>
            <a:bodyPr wrap="square" lIns="0" tIns="0" rIns="0" bIns="0" rtlCol="0"/>
            <a:lstStyle/>
            <a:p>
              <a:endParaRPr/>
            </a:p>
          </p:txBody>
        </p:sp>
        <p:sp>
          <p:nvSpPr>
            <p:cNvPr id="29" name="object 29"/>
            <p:cNvSpPr/>
            <p:nvPr/>
          </p:nvSpPr>
          <p:spPr>
            <a:xfrm>
              <a:off x="4154094" y="5756655"/>
              <a:ext cx="305435" cy="238125"/>
            </a:xfrm>
            <a:custGeom>
              <a:avLst/>
              <a:gdLst/>
              <a:ahLst/>
              <a:cxnLst/>
              <a:rect l="l" t="t" r="r" b="b"/>
              <a:pathLst>
                <a:path w="305435" h="238125">
                  <a:moveTo>
                    <a:pt x="213360" y="46672"/>
                  </a:moveTo>
                  <a:lnTo>
                    <a:pt x="207035" y="40487"/>
                  </a:lnTo>
                  <a:lnTo>
                    <a:pt x="190563" y="40487"/>
                  </a:lnTo>
                  <a:lnTo>
                    <a:pt x="184467" y="46774"/>
                  </a:lnTo>
                  <a:lnTo>
                    <a:pt x="184467" y="62306"/>
                  </a:lnTo>
                  <a:lnTo>
                    <a:pt x="190563" y="68376"/>
                  </a:lnTo>
                  <a:lnTo>
                    <a:pt x="207137" y="68376"/>
                  </a:lnTo>
                  <a:lnTo>
                    <a:pt x="213360" y="62306"/>
                  </a:lnTo>
                  <a:lnTo>
                    <a:pt x="213360" y="46672"/>
                  </a:lnTo>
                  <a:close/>
                </a:path>
                <a:path w="305435" h="238125">
                  <a:moveTo>
                    <a:pt x="259029" y="46672"/>
                  </a:moveTo>
                  <a:lnTo>
                    <a:pt x="252704" y="40487"/>
                  </a:lnTo>
                  <a:lnTo>
                    <a:pt x="236245" y="40487"/>
                  </a:lnTo>
                  <a:lnTo>
                    <a:pt x="230136" y="46774"/>
                  </a:lnTo>
                  <a:lnTo>
                    <a:pt x="230136" y="62306"/>
                  </a:lnTo>
                  <a:lnTo>
                    <a:pt x="236245" y="68376"/>
                  </a:lnTo>
                  <a:lnTo>
                    <a:pt x="252818" y="68376"/>
                  </a:lnTo>
                  <a:lnTo>
                    <a:pt x="259029" y="62306"/>
                  </a:lnTo>
                  <a:lnTo>
                    <a:pt x="259029" y="46672"/>
                  </a:lnTo>
                  <a:close/>
                </a:path>
                <a:path w="305435" h="238125">
                  <a:moveTo>
                    <a:pt x="268960" y="161074"/>
                  </a:moveTo>
                  <a:lnTo>
                    <a:pt x="260565" y="162750"/>
                  </a:lnTo>
                  <a:lnTo>
                    <a:pt x="252069" y="164020"/>
                  </a:lnTo>
                  <a:lnTo>
                    <a:pt x="243433" y="164807"/>
                  </a:lnTo>
                  <a:lnTo>
                    <a:pt x="234619" y="165087"/>
                  </a:lnTo>
                  <a:lnTo>
                    <a:pt x="182143" y="155613"/>
                  </a:lnTo>
                  <a:lnTo>
                    <a:pt x="139319" y="129781"/>
                  </a:lnTo>
                  <a:lnTo>
                    <a:pt x="110439" y="91452"/>
                  </a:lnTo>
                  <a:lnTo>
                    <a:pt x="99860" y="44500"/>
                  </a:lnTo>
                  <a:lnTo>
                    <a:pt x="100495" y="32842"/>
                  </a:lnTo>
                  <a:lnTo>
                    <a:pt x="102362" y="21513"/>
                  </a:lnTo>
                  <a:lnTo>
                    <a:pt x="105384" y="10553"/>
                  </a:lnTo>
                  <a:lnTo>
                    <a:pt x="109448" y="0"/>
                  </a:lnTo>
                  <a:lnTo>
                    <a:pt x="69303" y="16052"/>
                  </a:lnTo>
                  <a:lnTo>
                    <a:pt x="37426" y="42329"/>
                  </a:lnTo>
                  <a:lnTo>
                    <a:pt x="16408" y="76593"/>
                  </a:lnTo>
                  <a:lnTo>
                    <a:pt x="8826" y="116573"/>
                  </a:lnTo>
                  <a:lnTo>
                    <a:pt x="9271" y="126314"/>
                  </a:lnTo>
                  <a:lnTo>
                    <a:pt x="10566" y="135826"/>
                  </a:lnTo>
                  <a:lnTo>
                    <a:pt x="12687" y="145072"/>
                  </a:lnTo>
                  <a:lnTo>
                    <a:pt x="15582" y="154012"/>
                  </a:lnTo>
                  <a:lnTo>
                    <a:pt x="0" y="237591"/>
                  </a:lnTo>
                  <a:lnTo>
                    <a:pt x="86563" y="225653"/>
                  </a:lnTo>
                  <a:lnTo>
                    <a:pt x="99910" y="230517"/>
                  </a:lnTo>
                  <a:lnTo>
                    <a:pt x="113944" y="234137"/>
                  </a:lnTo>
                  <a:lnTo>
                    <a:pt x="128549" y="236385"/>
                  </a:lnTo>
                  <a:lnTo>
                    <a:pt x="143687" y="237159"/>
                  </a:lnTo>
                  <a:lnTo>
                    <a:pt x="184480" y="231521"/>
                  </a:lnTo>
                  <a:lnTo>
                    <a:pt x="220218" y="215798"/>
                  </a:lnTo>
                  <a:lnTo>
                    <a:pt x="249021" y="191731"/>
                  </a:lnTo>
                  <a:lnTo>
                    <a:pt x="268960" y="161074"/>
                  </a:lnTo>
                  <a:close/>
                </a:path>
                <a:path w="305435" h="238125">
                  <a:moveTo>
                    <a:pt x="304825" y="46672"/>
                  </a:moveTo>
                  <a:lnTo>
                    <a:pt x="298500" y="40487"/>
                  </a:lnTo>
                  <a:lnTo>
                    <a:pt x="282041" y="40487"/>
                  </a:lnTo>
                  <a:lnTo>
                    <a:pt x="275932" y="46774"/>
                  </a:lnTo>
                  <a:lnTo>
                    <a:pt x="275932" y="62306"/>
                  </a:lnTo>
                  <a:lnTo>
                    <a:pt x="282041" y="68376"/>
                  </a:lnTo>
                  <a:lnTo>
                    <a:pt x="298615" y="68376"/>
                  </a:lnTo>
                  <a:lnTo>
                    <a:pt x="304825" y="62306"/>
                  </a:lnTo>
                  <a:lnTo>
                    <a:pt x="304825" y="46672"/>
                  </a:lnTo>
                  <a:close/>
                </a:path>
              </a:pathLst>
            </a:custGeom>
            <a:solidFill>
              <a:srgbClr val="FFFFFF"/>
            </a:solidFill>
          </p:spPr>
          <p:txBody>
            <a:bodyPr wrap="square" lIns="0" tIns="0" rIns="0" bIns="0" rtlCol="0"/>
            <a:lstStyle/>
            <a:p>
              <a:endParaRPr/>
            </a:p>
          </p:txBody>
        </p:sp>
        <p:sp>
          <p:nvSpPr>
            <p:cNvPr id="30" name="object 30"/>
            <p:cNvSpPr/>
            <p:nvPr/>
          </p:nvSpPr>
          <p:spPr>
            <a:xfrm>
              <a:off x="2505271" y="1493576"/>
              <a:ext cx="5690235" cy="4004310"/>
            </a:xfrm>
            <a:custGeom>
              <a:avLst/>
              <a:gdLst/>
              <a:ahLst/>
              <a:cxnLst/>
              <a:rect l="l" t="t" r="r" b="b"/>
              <a:pathLst>
                <a:path w="5690234" h="4004310">
                  <a:moveTo>
                    <a:pt x="655584" y="0"/>
                  </a:moveTo>
                  <a:lnTo>
                    <a:pt x="0" y="0"/>
                  </a:lnTo>
                  <a:lnTo>
                    <a:pt x="0" y="4004125"/>
                  </a:lnTo>
                  <a:lnTo>
                    <a:pt x="5689755" y="4004125"/>
                  </a:lnTo>
                  <a:lnTo>
                    <a:pt x="5689755" y="0"/>
                  </a:lnTo>
                  <a:lnTo>
                    <a:pt x="5020434" y="0"/>
                  </a:lnTo>
                </a:path>
              </a:pathLst>
            </a:custGeom>
            <a:ln w="12972">
              <a:solidFill>
                <a:srgbClr val="FFFFFF"/>
              </a:solidFill>
            </a:ln>
          </p:spPr>
          <p:txBody>
            <a:bodyPr wrap="square" lIns="0" tIns="0" rIns="0" bIns="0" rtlCol="0"/>
            <a:lstStyle/>
            <a:p>
              <a:endParaRPr/>
            </a:p>
          </p:txBody>
        </p:sp>
      </p:grpSp>
      <p:sp>
        <p:nvSpPr>
          <p:cNvPr id="31" name="object 31"/>
          <p:cNvSpPr txBox="1">
            <a:spLocks noGrp="1"/>
          </p:cNvSpPr>
          <p:nvPr>
            <p:ph type="title"/>
          </p:nvPr>
        </p:nvSpPr>
        <p:spPr>
          <a:prstGeom prst="rect">
            <a:avLst/>
          </a:prstGeom>
        </p:spPr>
        <p:txBody>
          <a:bodyPr vert="horz" wrap="square" lIns="0" tIns="15240" rIns="0" bIns="0" rtlCol="0">
            <a:spAutoFit/>
          </a:bodyPr>
          <a:lstStyle/>
          <a:p>
            <a:pPr marL="12700">
              <a:lnSpc>
                <a:spcPct val="100000"/>
              </a:lnSpc>
              <a:spcBef>
                <a:spcPts val="120"/>
              </a:spcBef>
            </a:pPr>
            <a:r>
              <a:rPr spc="-40" dirty="0"/>
              <a:t>TÜRKKEP</a:t>
            </a:r>
          </a:p>
        </p:txBody>
      </p:sp>
      <p:sp>
        <p:nvSpPr>
          <p:cNvPr id="32" name="object 32"/>
          <p:cNvSpPr txBox="1"/>
          <p:nvPr/>
        </p:nvSpPr>
        <p:spPr>
          <a:xfrm>
            <a:off x="3508222" y="1225922"/>
            <a:ext cx="3700779" cy="449580"/>
          </a:xfrm>
          <a:prstGeom prst="rect">
            <a:avLst/>
          </a:prstGeom>
        </p:spPr>
        <p:txBody>
          <a:bodyPr vert="horz" wrap="square" lIns="0" tIns="16510" rIns="0" bIns="0" rtlCol="0">
            <a:spAutoFit/>
          </a:bodyPr>
          <a:lstStyle/>
          <a:p>
            <a:pPr marL="12700">
              <a:lnSpc>
                <a:spcPct val="100000"/>
              </a:lnSpc>
              <a:spcBef>
                <a:spcPts val="130"/>
              </a:spcBef>
            </a:pPr>
            <a:r>
              <a:rPr sz="2750" spc="70" dirty="0">
                <a:solidFill>
                  <a:srgbClr val="FFFFFF"/>
                </a:solidFill>
                <a:latin typeface="Arial"/>
                <a:cs typeface="Arial"/>
              </a:rPr>
              <a:t>e-Dönüşüm</a:t>
            </a:r>
            <a:r>
              <a:rPr sz="2750" spc="-35" dirty="0">
                <a:solidFill>
                  <a:srgbClr val="FFFFFF"/>
                </a:solidFill>
                <a:latin typeface="Arial"/>
                <a:cs typeface="Arial"/>
              </a:rPr>
              <a:t> </a:t>
            </a:r>
            <a:r>
              <a:rPr sz="2750" spc="95" dirty="0">
                <a:solidFill>
                  <a:srgbClr val="FFFFFF"/>
                </a:solidFill>
                <a:latin typeface="Arial"/>
                <a:cs typeface="Arial"/>
              </a:rPr>
              <a:t>Çözümleri</a:t>
            </a:r>
            <a:endParaRPr sz="2750">
              <a:latin typeface="Arial"/>
              <a:cs typeface="Arial"/>
            </a:endParaRPr>
          </a:p>
        </p:txBody>
      </p:sp>
      <p:sp>
        <p:nvSpPr>
          <p:cNvPr id="33" name="object 33"/>
          <p:cNvSpPr txBox="1"/>
          <p:nvPr/>
        </p:nvSpPr>
        <p:spPr>
          <a:xfrm>
            <a:off x="3010103" y="1760605"/>
            <a:ext cx="2174875" cy="3272154"/>
          </a:xfrm>
          <a:prstGeom prst="rect">
            <a:avLst/>
          </a:prstGeom>
        </p:spPr>
        <p:txBody>
          <a:bodyPr vert="horz" wrap="square" lIns="0" tIns="69215" rIns="0" bIns="0" rtlCol="0">
            <a:spAutoFit/>
          </a:bodyPr>
          <a:lstStyle/>
          <a:p>
            <a:pPr marR="17145" algn="r">
              <a:lnSpc>
                <a:spcPct val="100000"/>
              </a:lnSpc>
              <a:spcBef>
                <a:spcPts val="545"/>
              </a:spcBef>
            </a:pPr>
            <a:r>
              <a:rPr sz="1850" b="1" spc="-105" dirty="0">
                <a:solidFill>
                  <a:srgbClr val="FFFFFF"/>
                </a:solidFill>
                <a:latin typeface="Arial"/>
                <a:cs typeface="Arial"/>
              </a:rPr>
              <a:t>KEP</a:t>
            </a:r>
            <a:r>
              <a:rPr sz="1850" b="1" spc="-254" dirty="0">
                <a:solidFill>
                  <a:srgbClr val="FFFFFF"/>
                </a:solidFill>
                <a:latin typeface="Arial"/>
                <a:cs typeface="Arial"/>
              </a:rPr>
              <a:t> </a:t>
            </a:r>
            <a:r>
              <a:rPr sz="1850" b="1" spc="-15" dirty="0">
                <a:solidFill>
                  <a:srgbClr val="FFFFFF"/>
                </a:solidFill>
                <a:latin typeface="Arial"/>
                <a:cs typeface="Arial"/>
              </a:rPr>
              <a:t>Çözümleri</a:t>
            </a:r>
            <a:endParaRPr sz="1850">
              <a:latin typeface="Arial"/>
              <a:cs typeface="Arial"/>
            </a:endParaRPr>
          </a:p>
          <a:p>
            <a:pPr marL="697865" marR="5080" indent="387350" algn="r">
              <a:lnSpc>
                <a:spcPct val="106100"/>
              </a:lnSpc>
              <a:spcBef>
                <a:spcPts val="295"/>
              </a:spcBef>
            </a:pPr>
            <a:r>
              <a:rPr sz="1650" spc="-185" dirty="0">
                <a:solidFill>
                  <a:srgbClr val="FFFFFF"/>
                </a:solidFill>
                <a:latin typeface="Arial"/>
                <a:cs typeface="Arial"/>
              </a:rPr>
              <a:t>KEP</a:t>
            </a:r>
            <a:r>
              <a:rPr sz="1650" spc="-155" dirty="0">
                <a:solidFill>
                  <a:srgbClr val="FFFFFF"/>
                </a:solidFill>
                <a:latin typeface="Arial"/>
                <a:cs typeface="Arial"/>
              </a:rPr>
              <a:t> </a:t>
            </a:r>
            <a:r>
              <a:rPr sz="1650" spc="-35" dirty="0">
                <a:solidFill>
                  <a:srgbClr val="FFFFFF"/>
                </a:solidFill>
                <a:latin typeface="Arial"/>
                <a:cs typeface="Arial"/>
              </a:rPr>
              <a:t>Hesabı </a:t>
            </a:r>
            <a:r>
              <a:rPr sz="1650" spc="-60" dirty="0">
                <a:solidFill>
                  <a:srgbClr val="FFFFFF"/>
                </a:solidFill>
                <a:latin typeface="Arial"/>
                <a:cs typeface="Arial"/>
              </a:rPr>
              <a:t> </a:t>
            </a:r>
            <a:r>
              <a:rPr sz="1650" spc="-135" dirty="0">
                <a:solidFill>
                  <a:srgbClr val="FFFFFF"/>
                </a:solidFill>
                <a:latin typeface="Arial"/>
                <a:cs typeface="Arial"/>
              </a:rPr>
              <a:t>UETS</a:t>
            </a:r>
            <a:r>
              <a:rPr sz="1650" spc="-125" dirty="0">
                <a:solidFill>
                  <a:srgbClr val="FFFFFF"/>
                </a:solidFill>
                <a:latin typeface="Arial"/>
                <a:cs typeface="Arial"/>
              </a:rPr>
              <a:t> </a:t>
            </a:r>
            <a:r>
              <a:rPr sz="1650" spc="-15" dirty="0">
                <a:solidFill>
                  <a:srgbClr val="FFFFFF"/>
                </a:solidFill>
                <a:latin typeface="Arial"/>
                <a:cs typeface="Arial"/>
              </a:rPr>
              <a:t>Bağlantısı</a:t>
            </a:r>
            <a:endParaRPr sz="1650">
              <a:latin typeface="Arial"/>
              <a:cs typeface="Arial"/>
            </a:endParaRPr>
          </a:p>
          <a:p>
            <a:pPr marL="123825">
              <a:lnSpc>
                <a:spcPct val="100000"/>
              </a:lnSpc>
              <a:spcBef>
                <a:spcPts val="120"/>
              </a:spcBef>
            </a:pPr>
            <a:r>
              <a:rPr sz="1650" spc="-10" dirty="0">
                <a:solidFill>
                  <a:srgbClr val="FFFFFF"/>
                </a:solidFill>
                <a:latin typeface="Arial"/>
                <a:cs typeface="Arial"/>
              </a:rPr>
              <a:t>e-Tebligat</a:t>
            </a:r>
            <a:r>
              <a:rPr sz="1650" spc="-110" dirty="0">
                <a:solidFill>
                  <a:srgbClr val="FFFFFF"/>
                </a:solidFill>
                <a:latin typeface="Arial"/>
                <a:cs typeface="Arial"/>
              </a:rPr>
              <a:t> </a:t>
            </a:r>
            <a:r>
              <a:rPr sz="1650" spc="-10" dirty="0">
                <a:solidFill>
                  <a:srgbClr val="FFFFFF"/>
                </a:solidFill>
                <a:latin typeface="Arial"/>
                <a:cs typeface="Arial"/>
              </a:rPr>
              <a:t>Cevaplama</a:t>
            </a:r>
            <a:endParaRPr sz="1650">
              <a:latin typeface="Arial"/>
              <a:cs typeface="Arial"/>
            </a:endParaRPr>
          </a:p>
          <a:p>
            <a:pPr marL="12700">
              <a:lnSpc>
                <a:spcPct val="100000"/>
              </a:lnSpc>
              <a:spcBef>
                <a:spcPts val="1180"/>
              </a:spcBef>
            </a:pPr>
            <a:r>
              <a:rPr sz="1850" b="1" spc="-45" dirty="0">
                <a:solidFill>
                  <a:srgbClr val="FFFFFF"/>
                </a:solidFill>
                <a:latin typeface="Arial"/>
                <a:cs typeface="Arial"/>
              </a:rPr>
              <a:t>Kurumsal</a:t>
            </a:r>
            <a:r>
              <a:rPr sz="1850" b="1" spc="-204" dirty="0">
                <a:solidFill>
                  <a:srgbClr val="FFFFFF"/>
                </a:solidFill>
                <a:latin typeface="Arial"/>
                <a:cs typeface="Arial"/>
              </a:rPr>
              <a:t> </a:t>
            </a:r>
            <a:r>
              <a:rPr sz="1850" b="1" spc="-25" dirty="0">
                <a:solidFill>
                  <a:srgbClr val="FFFFFF"/>
                </a:solidFill>
                <a:latin typeface="Arial"/>
                <a:cs typeface="Arial"/>
              </a:rPr>
              <a:t>Çözümler</a:t>
            </a:r>
            <a:endParaRPr sz="1850">
              <a:latin typeface="Arial"/>
              <a:cs typeface="Arial"/>
            </a:endParaRPr>
          </a:p>
          <a:p>
            <a:pPr marR="53340" algn="r">
              <a:lnSpc>
                <a:spcPct val="100000"/>
              </a:lnSpc>
              <a:spcBef>
                <a:spcPts val="415"/>
              </a:spcBef>
            </a:pPr>
            <a:r>
              <a:rPr sz="1650" spc="-185" dirty="0">
                <a:solidFill>
                  <a:srgbClr val="FFFFFF"/>
                </a:solidFill>
                <a:latin typeface="Arial"/>
                <a:cs typeface="Arial"/>
              </a:rPr>
              <a:t>KEP</a:t>
            </a:r>
            <a:r>
              <a:rPr sz="1650" spc="-155" dirty="0">
                <a:solidFill>
                  <a:srgbClr val="FFFFFF"/>
                </a:solidFill>
                <a:latin typeface="Arial"/>
                <a:cs typeface="Arial"/>
              </a:rPr>
              <a:t> </a:t>
            </a:r>
            <a:r>
              <a:rPr sz="1650" spc="-80" dirty="0">
                <a:solidFill>
                  <a:srgbClr val="FFFFFF"/>
                </a:solidFill>
                <a:latin typeface="Arial"/>
                <a:cs typeface="Arial"/>
              </a:rPr>
              <a:t>İK</a:t>
            </a:r>
            <a:endParaRPr sz="1650">
              <a:latin typeface="Arial"/>
              <a:cs typeface="Arial"/>
            </a:endParaRPr>
          </a:p>
          <a:p>
            <a:pPr marL="751840" marR="21590" indent="427990" algn="r">
              <a:lnSpc>
                <a:spcPct val="106000"/>
              </a:lnSpc>
              <a:spcBef>
                <a:spcPts val="5"/>
              </a:spcBef>
            </a:pPr>
            <a:r>
              <a:rPr sz="1650" spc="-185" dirty="0">
                <a:solidFill>
                  <a:srgbClr val="FFFFFF"/>
                </a:solidFill>
                <a:latin typeface="Arial"/>
                <a:cs typeface="Arial"/>
              </a:rPr>
              <a:t>KEP</a:t>
            </a:r>
            <a:r>
              <a:rPr sz="1650" spc="-160" dirty="0">
                <a:solidFill>
                  <a:srgbClr val="FFFFFF"/>
                </a:solidFill>
                <a:latin typeface="Arial"/>
                <a:cs typeface="Arial"/>
              </a:rPr>
              <a:t> </a:t>
            </a:r>
            <a:r>
              <a:rPr sz="1650" spc="5" dirty="0">
                <a:solidFill>
                  <a:srgbClr val="FFFFFF"/>
                </a:solidFill>
                <a:latin typeface="Arial"/>
                <a:cs typeface="Arial"/>
              </a:rPr>
              <a:t>Assist </a:t>
            </a:r>
            <a:r>
              <a:rPr sz="1650" spc="40" dirty="0">
                <a:solidFill>
                  <a:srgbClr val="FFFFFF"/>
                </a:solidFill>
                <a:latin typeface="Arial"/>
                <a:cs typeface="Arial"/>
              </a:rPr>
              <a:t> </a:t>
            </a:r>
            <a:r>
              <a:rPr sz="1650" spc="-185" dirty="0">
                <a:solidFill>
                  <a:srgbClr val="FFFFFF"/>
                </a:solidFill>
                <a:latin typeface="Arial"/>
                <a:cs typeface="Arial"/>
              </a:rPr>
              <a:t>KEP</a:t>
            </a:r>
            <a:r>
              <a:rPr sz="1650" spc="-125" dirty="0">
                <a:solidFill>
                  <a:srgbClr val="FFFFFF"/>
                </a:solidFill>
                <a:latin typeface="Arial"/>
                <a:cs typeface="Arial"/>
              </a:rPr>
              <a:t> </a:t>
            </a:r>
            <a:r>
              <a:rPr sz="1650" dirty="0">
                <a:solidFill>
                  <a:srgbClr val="FFFFFF"/>
                </a:solidFill>
                <a:latin typeface="Arial"/>
                <a:cs typeface="Arial"/>
              </a:rPr>
              <a:t>Mutabakat</a:t>
            </a:r>
            <a:endParaRPr sz="1650">
              <a:latin typeface="Arial"/>
              <a:cs typeface="Arial"/>
            </a:endParaRPr>
          </a:p>
          <a:p>
            <a:pPr marL="1315720" marR="50165" indent="-15240" algn="just">
              <a:lnSpc>
                <a:spcPct val="106000"/>
              </a:lnSpc>
            </a:pPr>
            <a:r>
              <a:rPr sz="1650" spc="-185" dirty="0">
                <a:solidFill>
                  <a:srgbClr val="FFFFFF"/>
                </a:solidFill>
                <a:latin typeface="Arial"/>
                <a:cs typeface="Arial"/>
              </a:rPr>
              <a:t>KEP </a:t>
            </a:r>
            <a:r>
              <a:rPr sz="1650" spc="-110" dirty="0">
                <a:solidFill>
                  <a:srgbClr val="FFFFFF"/>
                </a:solidFill>
                <a:latin typeface="Arial"/>
                <a:cs typeface="Arial"/>
              </a:rPr>
              <a:t>MYS  </a:t>
            </a:r>
            <a:r>
              <a:rPr sz="1650" spc="-185" dirty="0">
                <a:solidFill>
                  <a:srgbClr val="FFFFFF"/>
                </a:solidFill>
                <a:latin typeface="Arial"/>
                <a:cs typeface="Arial"/>
              </a:rPr>
              <a:t>KEP </a:t>
            </a:r>
            <a:r>
              <a:rPr sz="1650" spc="-140" dirty="0">
                <a:solidFill>
                  <a:srgbClr val="FFFFFF"/>
                </a:solidFill>
                <a:latin typeface="Arial"/>
                <a:cs typeface="Arial"/>
              </a:rPr>
              <a:t>KGB  </a:t>
            </a:r>
            <a:r>
              <a:rPr sz="1650" spc="-185" dirty="0">
                <a:solidFill>
                  <a:srgbClr val="FFFFFF"/>
                </a:solidFill>
                <a:latin typeface="Arial"/>
                <a:cs typeface="Arial"/>
              </a:rPr>
              <a:t>KEP</a:t>
            </a:r>
            <a:r>
              <a:rPr sz="1650" spc="-120" dirty="0">
                <a:solidFill>
                  <a:srgbClr val="FFFFFF"/>
                </a:solidFill>
                <a:latin typeface="Arial"/>
                <a:cs typeface="Arial"/>
              </a:rPr>
              <a:t> </a:t>
            </a:r>
            <a:r>
              <a:rPr sz="1650" spc="-130" dirty="0">
                <a:solidFill>
                  <a:srgbClr val="FFFFFF"/>
                </a:solidFill>
                <a:latin typeface="Arial"/>
                <a:cs typeface="Arial"/>
              </a:rPr>
              <a:t>SAP</a:t>
            </a:r>
            <a:endParaRPr sz="1650">
              <a:latin typeface="Arial"/>
              <a:cs typeface="Arial"/>
            </a:endParaRPr>
          </a:p>
        </p:txBody>
      </p:sp>
      <p:sp>
        <p:nvSpPr>
          <p:cNvPr id="34" name="object 34"/>
          <p:cNvSpPr txBox="1"/>
          <p:nvPr/>
        </p:nvSpPr>
        <p:spPr>
          <a:xfrm>
            <a:off x="5558904" y="1760605"/>
            <a:ext cx="2275840" cy="3517900"/>
          </a:xfrm>
          <a:prstGeom prst="rect">
            <a:avLst/>
          </a:prstGeom>
        </p:spPr>
        <p:txBody>
          <a:bodyPr vert="horz" wrap="square" lIns="0" tIns="69215" rIns="0" bIns="0" rtlCol="0">
            <a:spAutoFit/>
          </a:bodyPr>
          <a:lstStyle/>
          <a:p>
            <a:pPr marL="12700">
              <a:lnSpc>
                <a:spcPct val="100000"/>
              </a:lnSpc>
              <a:spcBef>
                <a:spcPts val="545"/>
              </a:spcBef>
            </a:pPr>
            <a:r>
              <a:rPr sz="1850" b="1" spc="10" dirty="0">
                <a:solidFill>
                  <a:srgbClr val="FFFFFF"/>
                </a:solidFill>
                <a:latin typeface="Arial"/>
                <a:cs typeface="Arial"/>
              </a:rPr>
              <a:t>İmzalama</a:t>
            </a:r>
            <a:r>
              <a:rPr sz="1850" b="1" spc="-155" dirty="0">
                <a:solidFill>
                  <a:srgbClr val="FFFFFF"/>
                </a:solidFill>
                <a:latin typeface="Arial"/>
                <a:cs typeface="Arial"/>
              </a:rPr>
              <a:t> </a:t>
            </a:r>
            <a:r>
              <a:rPr sz="1850" b="1" spc="-15" dirty="0">
                <a:solidFill>
                  <a:srgbClr val="FFFFFF"/>
                </a:solidFill>
                <a:latin typeface="Arial"/>
                <a:cs typeface="Arial"/>
              </a:rPr>
              <a:t>Çözümleri</a:t>
            </a:r>
            <a:endParaRPr sz="1850">
              <a:latin typeface="Arial"/>
              <a:cs typeface="Arial"/>
            </a:endParaRPr>
          </a:p>
          <a:p>
            <a:pPr marL="12700">
              <a:lnSpc>
                <a:spcPct val="100000"/>
              </a:lnSpc>
              <a:spcBef>
                <a:spcPts val="415"/>
              </a:spcBef>
            </a:pPr>
            <a:r>
              <a:rPr sz="1650" spc="-30" dirty="0">
                <a:solidFill>
                  <a:srgbClr val="FFFFFF"/>
                </a:solidFill>
                <a:latin typeface="Arial"/>
                <a:cs typeface="Arial"/>
              </a:rPr>
              <a:t>e-İmza</a:t>
            </a:r>
            <a:endParaRPr sz="1650">
              <a:latin typeface="Arial"/>
              <a:cs typeface="Arial"/>
            </a:endParaRPr>
          </a:p>
          <a:p>
            <a:pPr marL="12700">
              <a:lnSpc>
                <a:spcPct val="100000"/>
              </a:lnSpc>
              <a:spcBef>
                <a:spcPts val="459"/>
              </a:spcBef>
            </a:pPr>
            <a:r>
              <a:rPr sz="1650" spc="-160" dirty="0">
                <a:solidFill>
                  <a:srgbClr val="FFFFFF"/>
                </a:solidFill>
                <a:latin typeface="Arial"/>
                <a:cs typeface="Arial"/>
              </a:rPr>
              <a:t>TÜRKKEP </a:t>
            </a:r>
            <a:r>
              <a:rPr sz="1650" spc="-30" dirty="0">
                <a:solidFill>
                  <a:srgbClr val="FFFFFF"/>
                </a:solidFill>
                <a:latin typeface="Arial"/>
                <a:cs typeface="Arial"/>
              </a:rPr>
              <a:t>İmza</a:t>
            </a:r>
            <a:r>
              <a:rPr sz="1650" spc="80" dirty="0">
                <a:solidFill>
                  <a:srgbClr val="FFFFFF"/>
                </a:solidFill>
                <a:latin typeface="Arial"/>
                <a:cs typeface="Arial"/>
              </a:rPr>
              <a:t> </a:t>
            </a:r>
            <a:r>
              <a:rPr sz="1650" spc="5" dirty="0">
                <a:solidFill>
                  <a:srgbClr val="FFFFFF"/>
                </a:solidFill>
                <a:latin typeface="Arial"/>
                <a:cs typeface="Arial"/>
              </a:rPr>
              <a:t>Uyg.</a:t>
            </a:r>
            <a:endParaRPr sz="1650">
              <a:latin typeface="Arial"/>
              <a:cs typeface="Arial"/>
            </a:endParaRPr>
          </a:p>
          <a:p>
            <a:pPr marL="12700">
              <a:lnSpc>
                <a:spcPct val="100000"/>
              </a:lnSpc>
              <a:spcBef>
                <a:spcPts val="1180"/>
              </a:spcBef>
            </a:pPr>
            <a:r>
              <a:rPr sz="1850" b="1" spc="25" dirty="0">
                <a:solidFill>
                  <a:srgbClr val="FFFFFF"/>
                </a:solidFill>
                <a:latin typeface="Arial"/>
                <a:cs typeface="Arial"/>
              </a:rPr>
              <a:t>e-Maliye</a:t>
            </a:r>
            <a:r>
              <a:rPr sz="1850" b="1" spc="-190" dirty="0">
                <a:solidFill>
                  <a:srgbClr val="FFFFFF"/>
                </a:solidFill>
                <a:latin typeface="Arial"/>
                <a:cs typeface="Arial"/>
              </a:rPr>
              <a:t> </a:t>
            </a:r>
            <a:r>
              <a:rPr sz="1850" b="1" spc="-15" dirty="0">
                <a:solidFill>
                  <a:srgbClr val="FFFFFF"/>
                </a:solidFill>
                <a:latin typeface="Arial"/>
                <a:cs typeface="Arial"/>
              </a:rPr>
              <a:t>Çözümleri</a:t>
            </a:r>
            <a:endParaRPr sz="1850">
              <a:latin typeface="Arial"/>
              <a:cs typeface="Arial"/>
            </a:endParaRPr>
          </a:p>
          <a:p>
            <a:pPr marL="12700">
              <a:lnSpc>
                <a:spcPct val="100000"/>
              </a:lnSpc>
              <a:spcBef>
                <a:spcPts val="415"/>
              </a:spcBef>
            </a:pPr>
            <a:r>
              <a:rPr sz="1650" spc="-20" dirty="0">
                <a:solidFill>
                  <a:srgbClr val="FFFFFF"/>
                </a:solidFill>
                <a:latin typeface="Arial"/>
                <a:cs typeface="Arial"/>
              </a:rPr>
              <a:t>e-Fatura</a:t>
            </a:r>
            <a:endParaRPr sz="1650">
              <a:latin typeface="Arial"/>
              <a:cs typeface="Arial"/>
            </a:endParaRPr>
          </a:p>
          <a:p>
            <a:pPr marL="12700" marR="942975">
              <a:lnSpc>
                <a:spcPts val="2100"/>
              </a:lnSpc>
              <a:spcBef>
                <a:spcPts val="90"/>
              </a:spcBef>
            </a:pPr>
            <a:r>
              <a:rPr sz="1650" spc="-5" dirty="0">
                <a:solidFill>
                  <a:srgbClr val="FFFFFF"/>
                </a:solidFill>
                <a:latin typeface="Arial"/>
                <a:cs typeface="Arial"/>
              </a:rPr>
              <a:t>e-Arşiv</a:t>
            </a:r>
            <a:r>
              <a:rPr sz="1650" spc="-55" dirty="0">
                <a:solidFill>
                  <a:srgbClr val="FFFFFF"/>
                </a:solidFill>
                <a:latin typeface="Arial"/>
                <a:cs typeface="Arial"/>
              </a:rPr>
              <a:t> </a:t>
            </a:r>
            <a:r>
              <a:rPr sz="1650" spc="-10" dirty="0">
                <a:solidFill>
                  <a:srgbClr val="FFFFFF"/>
                </a:solidFill>
                <a:latin typeface="Arial"/>
                <a:cs typeface="Arial"/>
              </a:rPr>
              <a:t>Fatura  e-Defter</a:t>
            </a:r>
            <a:endParaRPr sz="1650">
              <a:latin typeface="Arial"/>
              <a:cs typeface="Arial"/>
            </a:endParaRPr>
          </a:p>
          <a:p>
            <a:pPr marL="12700" marR="1396365">
              <a:lnSpc>
                <a:spcPts val="2100"/>
              </a:lnSpc>
            </a:pPr>
            <a:r>
              <a:rPr sz="1650" spc="-45" dirty="0">
                <a:solidFill>
                  <a:srgbClr val="FFFFFF"/>
                </a:solidFill>
                <a:latin typeface="Arial"/>
                <a:cs typeface="Arial"/>
              </a:rPr>
              <a:t>e</a:t>
            </a:r>
            <a:r>
              <a:rPr sz="1650" spc="-30" dirty="0">
                <a:solidFill>
                  <a:srgbClr val="FFFFFF"/>
                </a:solidFill>
                <a:latin typeface="Arial"/>
                <a:cs typeface="Arial"/>
              </a:rPr>
              <a:t>-</a:t>
            </a:r>
            <a:r>
              <a:rPr sz="1650" spc="5" dirty="0">
                <a:solidFill>
                  <a:srgbClr val="FFFFFF"/>
                </a:solidFill>
                <a:latin typeface="Arial"/>
                <a:cs typeface="Arial"/>
              </a:rPr>
              <a:t>İ</a:t>
            </a:r>
            <a:r>
              <a:rPr sz="1650" spc="30" dirty="0">
                <a:solidFill>
                  <a:srgbClr val="FFFFFF"/>
                </a:solidFill>
                <a:latin typeface="Arial"/>
                <a:cs typeface="Arial"/>
              </a:rPr>
              <a:t>r</a:t>
            </a:r>
            <a:r>
              <a:rPr sz="1650" spc="-40" dirty="0">
                <a:solidFill>
                  <a:srgbClr val="FFFFFF"/>
                </a:solidFill>
                <a:latin typeface="Arial"/>
                <a:cs typeface="Arial"/>
              </a:rPr>
              <a:t>s</a:t>
            </a:r>
            <a:r>
              <a:rPr sz="1650" spc="-50" dirty="0">
                <a:solidFill>
                  <a:srgbClr val="FFFFFF"/>
                </a:solidFill>
                <a:latin typeface="Arial"/>
                <a:cs typeface="Arial"/>
              </a:rPr>
              <a:t>a</a:t>
            </a:r>
            <a:r>
              <a:rPr sz="1650" spc="65" dirty="0">
                <a:solidFill>
                  <a:srgbClr val="FFFFFF"/>
                </a:solidFill>
                <a:latin typeface="Arial"/>
                <a:cs typeface="Arial"/>
              </a:rPr>
              <a:t>l</a:t>
            </a:r>
            <a:r>
              <a:rPr sz="1650" spc="70" dirty="0">
                <a:solidFill>
                  <a:srgbClr val="FFFFFF"/>
                </a:solidFill>
                <a:latin typeface="Arial"/>
                <a:cs typeface="Arial"/>
              </a:rPr>
              <a:t>i</a:t>
            </a:r>
            <a:r>
              <a:rPr sz="1650" spc="45" dirty="0">
                <a:solidFill>
                  <a:srgbClr val="FFFFFF"/>
                </a:solidFill>
                <a:latin typeface="Arial"/>
                <a:cs typeface="Arial"/>
              </a:rPr>
              <a:t>y</a:t>
            </a:r>
            <a:r>
              <a:rPr sz="1650" spc="-15" dirty="0">
                <a:solidFill>
                  <a:srgbClr val="FFFFFF"/>
                </a:solidFill>
                <a:latin typeface="Arial"/>
                <a:cs typeface="Arial"/>
              </a:rPr>
              <a:t>e  </a:t>
            </a:r>
            <a:r>
              <a:rPr sz="1650" spc="5" dirty="0">
                <a:solidFill>
                  <a:srgbClr val="FFFFFF"/>
                </a:solidFill>
                <a:latin typeface="Arial"/>
                <a:cs typeface="Arial"/>
              </a:rPr>
              <a:t>e-İhracat</a:t>
            </a:r>
            <a:endParaRPr sz="1650">
              <a:latin typeface="Arial"/>
              <a:cs typeface="Arial"/>
            </a:endParaRPr>
          </a:p>
          <a:p>
            <a:pPr marL="12700">
              <a:lnSpc>
                <a:spcPct val="100000"/>
              </a:lnSpc>
              <a:spcBef>
                <a:spcPts val="1290"/>
              </a:spcBef>
            </a:pPr>
            <a:r>
              <a:rPr sz="1650" b="1" spc="-30" dirty="0">
                <a:solidFill>
                  <a:srgbClr val="FFFFFF"/>
                </a:solidFill>
                <a:latin typeface="Arial"/>
                <a:cs typeface="Arial"/>
              </a:rPr>
              <a:t>Saklama</a:t>
            </a:r>
            <a:r>
              <a:rPr sz="1650" b="1" spc="-155" dirty="0">
                <a:solidFill>
                  <a:srgbClr val="FFFFFF"/>
                </a:solidFill>
                <a:latin typeface="Arial"/>
                <a:cs typeface="Arial"/>
              </a:rPr>
              <a:t> </a:t>
            </a:r>
            <a:r>
              <a:rPr sz="1650" b="1" dirty="0">
                <a:solidFill>
                  <a:srgbClr val="FFFFFF"/>
                </a:solidFill>
                <a:latin typeface="Arial"/>
                <a:cs typeface="Arial"/>
              </a:rPr>
              <a:t>Çözümleri</a:t>
            </a:r>
            <a:endParaRPr sz="1650">
              <a:latin typeface="Arial"/>
              <a:cs typeface="Arial"/>
            </a:endParaRPr>
          </a:p>
          <a:p>
            <a:pPr marL="12700">
              <a:lnSpc>
                <a:spcPct val="100000"/>
              </a:lnSpc>
              <a:spcBef>
                <a:spcPts val="455"/>
              </a:spcBef>
            </a:pPr>
            <a:r>
              <a:rPr sz="1650" spc="-40" dirty="0">
                <a:solidFill>
                  <a:srgbClr val="FFFFFF"/>
                </a:solidFill>
                <a:latin typeface="Arial"/>
                <a:cs typeface="Arial"/>
              </a:rPr>
              <a:t>e-Saklama</a:t>
            </a:r>
            <a:endParaRPr sz="1650">
              <a:latin typeface="Arial"/>
              <a:cs typeface="Arial"/>
            </a:endParaRPr>
          </a:p>
        </p:txBody>
      </p:sp>
      <p:sp>
        <p:nvSpPr>
          <p:cNvPr id="35" name="object 35"/>
          <p:cNvSpPr/>
          <p:nvPr/>
        </p:nvSpPr>
        <p:spPr>
          <a:xfrm>
            <a:off x="5327646" y="1906331"/>
            <a:ext cx="27305" cy="3322320"/>
          </a:xfrm>
          <a:custGeom>
            <a:avLst/>
            <a:gdLst/>
            <a:ahLst/>
            <a:cxnLst/>
            <a:rect l="l" t="t" r="r" b="b"/>
            <a:pathLst>
              <a:path w="27304" h="3322320">
                <a:moveTo>
                  <a:pt x="13606" y="3322171"/>
                </a:moveTo>
                <a:lnTo>
                  <a:pt x="10701" y="3166414"/>
                </a:lnTo>
                <a:lnTo>
                  <a:pt x="6933" y="2906932"/>
                </a:lnTo>
                <a:lnTo>
                  <a:pt x="2409" y="2387857"/>
                </a:lnTo>
                <a:lnTo>
                  <a:pt x="0" y="1661085"/>
                </a:lnTo>
                <a:lnTo>
                  <a:pt x="2414" y="934314"/>
                </a:lnTo>
                <a:lnTo>
                  <a:pt x="3139" y="830477"/>
                </a:lnTo>
                <a:lnTo>
                  <a:pt x="6933" y="415238"/>
                </a:lnTo>
                <a:lnTo>
                  <a:pt x="11551" y="103766"/>
                </a:lnTo>
                <a:lnTo>
                  <a:pt x="13606" y="0"/>
                </a:lnTo>
                <a:lnTo>
                  <a:pt x="16510" y="155756"/>
                </a:lnTo>
                <a:lnTo>
                  <a:pt x="20278" y="415238"/>
                </a:lnTo>
                <a:lnTo>
                  <a:pt x="24803" y="934314"/>
                </a:lnTo>
                <a:lnTo>
                  <a:pt x="27212" y="1661085"/>
                </a:lnTo>
                <a:lnTo>
                  <a:pt x="24803" y="2387857"/>
                </a:lnTo>
                <a:lnTo>
                  <a:pt x="24072" y="2491694"/>
                </a:lnTo>
                <a:lnTo>
                  <a:pt x="20278" y="2906932"/>
                </a:lnTo>
                <a:lnTo>
                  <a:pt x="15605" y="3218404"/>
                </a:lnTo>
                <a:lnTo>
                  <a:pt x="13606" y="3322171"/>
                </a:lnTo>
                <a:close/>
              </a:path>
            </a:pathLst>
          </a:custGeom>
          <a:solidFill>
            <a:srgbClr val="FFFFFF"/>
          </a:solid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562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TotalTime>
  <Words>286</Words>
  <Application>Microsoft Office PowerPoint</Application>
  <PresentationFormat>Özel</PresentationFormat>
  <Paragraphs>41</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Carlito</vt:lpstr>
      <vt:lpstr>Trebuchet MS</vt:lpstr>
      <vt:lpstr>Office Theme</vt:lpstr>
      <vt:lpstr>PowerPoint Sunusu</vt:lpstr>
      <vt:lpstr>e-İmza Sürücü Güncellenmesi (Windows-Safenet)</vt:lpstr>
      <vt:lpstr>Buradan USB Token yazan bölüm e-imza usbmizin ilgili driverı olmaktadır. Burada ki alanda Token JC olarakta bilgisayarlara göre değişiklik gösterdiği  için bu şekilde de görebiliriz. Üzerine sağ tıklayarak Sürücüyü güncelleştir dedikten sonra açılan ekrandan Sürücü yazılımı için bilgisayarımı tara seçeneğini seçmeliyiz. </vt:lpstr>
      <vt:lpstr>PowerPoint Sunusu</vt:lpstr>
      <vt:lpstr>Karşımıza çıkan Uyumlu donanımlar listesinden Microsoft Usbccid Akıllı Kart Okuyucusu (WUDF) olanı seçerek İleri dedikten sonra sürücü güncelleme işlemimizi sağlıyoruz. Güncelleme işlemini sağladıktan sonra Akıllı kart okuyucuları bölümüne e-imza driverımız gelmiş olacaktır. </vt:lpstr>
      <vt:lpstr>PowerPoint Sunusu</vt:lpstr>
      <vt:lpstr>TÜRKKEP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Barlas Palancılar</dc:creator>
  <cp:lastModifiedBy>Seda İnce</cp:lastModifiedBy>
  <cp:revision>8</cp:revision>
  <dcterms:created xsi:type="dcterms:W3CDTF">2022-10-07T13:23:01Z</dcterms:created>
  <dcterms:modified xsi:type="dcterms:W3CDTF">2022-10-14T12:26:15Z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2020-12-24T00:00:00Z</vt:filetime>
  </property>
  <property fmtid="{D5CDD505-2E9C-101B-9397-08002B2CF9AE}" pid="3" name="Creator">
    <vt:lpwstr>Acrobat PDFMaker 20 for PowerPoint</vt:lpwstr>
  </property>
  <property fmtid="{D5CDD505-2E9C-101B-9397-08002B2CF9AE}" pid="4" name="LastSaved">
    <vt:filetime>2022-10-07T00:00:00Z</vt:filetime>
  </property>
</Properties>
</file>